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327" r:id="rId4"/>
    <p:sldId id="328" r:id="rId5"/>
    <p:sldId id="342" r:id="rId6"/>
    <p:sldId id="330" r:id="rId7"/>
    <p:sldId id="399" r:id="rId8"/>
    <p:sldId id="401" r:id="rId9"/>
    <p:sldId id="285" r:id="rId10"/>
    <p:sldId id="287" r:id="rId11"/>
    <p:sldId id="418" r:id="rId12"/>
    <p:sldId id="392" r:id="rId13"/>
    <p:sldId id="432" r:id="rId14"/>
    <p:sldId id="267" r:id="rId15"/>
    <p:sldId id="268" r:id="rId16"/>
    <p:sldId id="352" r:id="rId17"/>
    <p:sldId id="372" r:id="rId18"/>
    <p:sldId id="367" r:id="rId19"/>
    <p:sldId id="369" r:id="rId20"/>
    <p:sldId id="402" r:id="rId21"/>
    <p:sldId id="413" r:id="rId22"/>
    <p:sldId id="415" r:id="rId23"/>
    <p:sldId id="398" r:id="rId24"/>
    <p:sldId id="396" r:id="rId25"/>
    <p:sldId id="355" r:id="rId26"/>
    <p:sldId id="301" r:id="rId27"/>
    <p:sldId id="302" r:id="rId28"/>
    <p:sldId id="404" r:id="rId29"/>
    <p:sldId id="395" r:id="rId30"/>
    <p:sldId id="403" r:id="rId31"/>
    <p:sldId id="414" r:id="rId32"/>
    <p:sldId id="307" r:id="rId33"/>
    <p:sldId id="407" r:id="rId34"/>
    <p:sldId id="366" r:id="rId35"/>
    <p:sldId id="419" r:id="rId36"/>
    <p:sldId id="421" r:id="rId37"/>
    <p:sldId id="423" r:id="rId38"/>
    <p:sldId id="424" r:id="rId39"/>
    <p:sldId id="425" r:id="rId40"/>
    <p:sldId id="426" r:id="rId41"/>
    <p:sldId id="427" r:id="rId42"/>
    <p:sldId id="428" r:id="rId43"/>
    <p:sldId id="429" r:id="rId44"/>
    <p:sldId id="430" r:id="rId45"/>
    <p:sldId id="431" r:id="rId46"/>
    <p:sldId id="434" r:id="rId47"/>
  </p:sldIdLst>
  <p:sldSz cx="6858000" cy="9906000" type="A4"/>
  <p:notesSz cx="6797675" cy="9926638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kumimoji="1" sz="2100" kern="1200">
        <a:solidFill>
          <a:schemeClr val="tx1"/>
        </a:solidFill>
        <a:latin typeface="굴림"/>
        <a:ea typeface="굴림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sz="2100" kern="1200">
        <a:solidFill>
          <a:schemeClr val="tx1"/>
        </a:solidFill>
        <a:latin typeface="굴림"/>
        <a:ea typeface="굴림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sz="2100" kern="1200">
        <a:solidFill>
          <a:schemeClr val="tx1"/>
        </a:solidFill>
        <a:latin typeface="굴림"/>
        <a:ea typeface="굴림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sz="2100" kern="1200">
        <a:solidFill>
          <a:schemeClr val="tx1"/>
        </a:solidFill>
        <a:latin typeface="굴림"/>
        <a:ea typeface="굴림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sz="2100" kern="1200">
        <a:solidFill>
          <a:schemeClr val="tx1"/>
        </a:solidFill>
        <a:latin typeface="굴림"/>
        <a:ea typeface="굴림"/>
        <a:cs typeface="+mn-cs"/>
      </a:defRPr>
    </a:lvl5pPr>
    <a:lvl6pPr marL="2286000" algn="l" defTabSz="914400" rtl="0" eaLnBrk="1" latinLnBrk="1" hangingPunct="1">
      <a:defRPr kumimoji="1" sz="2100" kern="1200">
        <a:solidFill>
          <a:schemeClr val="tx1"/>
        </a:solidFill>
        <a:latin typeface="굴림"/>
        <a:ea typeface="굴림"/>
        <a:cs typeface="+mn-cs"/>
      </a:defRPr>
    </a:lvl6pPr>
    <a:lvl7pPr marL="2743200" algn="l" defTabSz="914400" rtl="0" eaLnBrk="1" latinLnBrk="1" hangingPunct="1">
      <a:defRPr kumimoji="1" sz="2100" kern="1200">
        <a:solidFill>
          <a:schemeClr val="tx1"/>
        </a:solidFill>
        <a:latin typeface="굴림"/>
        <a:ea typeface="굴림"/>
        <a:cs typeface="+mn-cs"/>
      </a:defRPr>
    </a:lvl7pPr>
    <a:lvl8pPr marL="3200400" algn="l" defTabSz="914400" rtl="0" eaLnBrk="1" latinLnBrk="1" hangingPunct="1">
      <a:defRPr kumimoji="1" sz="2100" kern="1200">
        <a:solidFill>
          <a:schemeClr val="tx1"/>
        </a:solidFill>
        <a:latin typeface="굴림"/>
        <a:ea typeface="굴림"/>
        <a:cs typeface="+mn-cs"/>
      </a:defRPr>
    </a:lvl8pPr>
    <a:lvl9pPr marL="3657600" algn="l" defTabSz="914400" rtl="0" eaLnBrk="1" latinLnBrk="1" hangingPunct="1">
      <a:defRPr kumimoji="1" sz="2100" kern="1200">
        <a:solidFill>
          <a:schemeClr val="tx1"/>
        </a:solidFill>
        <a:latin typeface="굴림"/>
        <a:ea typeface="굴림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3162" autoAdjust="0"/>
    <p:restoredTop sz="96655" autoAdjust="0"/>
  </p:normalViewPr>
  <p:slideViewPr>
    <p:cSldViewPr>
      <p:cViewPr varScale="1">
        <p:scale>
          <a:sx n="100" d="100"/>
          <a:sy n="100" d="100"/>
        </p:scale>
        <p:origin x="-2844" y="1278"/>
      </p:cViewPr>
      <p:guideLst>
        <p:guide orient="horz" pos="3119"/>
        <p:guide pos="21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136" y="-84"/>
      </p:cViewPr>
      <p:guideLst>
        <p:guide orient="horz" pos="3126"/>
        <p:guide pos="2139"/>
      </p:guideLst>
    </p:cSldViewPr>
  </p:notes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7.xml"  /><Relationship Id="rId11" Type="http://schemas.openxmlformats.org/officeDocument/2006/relationships/slide" Target="slides/slide8.xml"  /><Relationship Id="rId12" Type="http://schemas.openxmlformats.org/officeDocument/2006/relationships/slide" Target="slides/slide9.xml"  /><Relationship Id="rId13" Type="http://schemas.openxmlformats.org/officeDocument/2006/relationships/slide" Target="slides/slide10.xml"  /><Relationship Id="rId14" Type="http://schemas.openxmlformats.org/officeDocument/2006/relationships/slide" Target="slides/slide11.xml"  /><Relationship Id="rId15" Type="http://schemas.openxmlformats.org/officeDocument/2006/relationships/slide" Target="slides/slide12.xml"  /><Relationship Id="rId16" Type="http://schemas.openxmlformats.org/officeDocument/2006/relationships/slide" Target="slides/slide13.xml"  /><Relationship Id="rId17" Type="http://schemas.openxmlformats.org/officeDocument/2006/relationships/slide" Target="slides/slide14.xml"  /><Relationship Id="rId18" Type="http://schemas.openxmlformats.org/officeDocument/2006/relationships/slide" Target="slides/slide15.xml"  /><Relationship Id="rId19" Type="http://schemas.openxmlformats.org/officeDocument/2006/relationships/slide" Target="slides/slide16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7.xml"  /><Relationship Id="rId21" Type="http://schemas.openxmlformats.org/officeDocument/2006/relationships/slide" Target="slides/slide18.xml"  /><Relationship Id="rId22" Type="http://schemas.openxmlformats.org/officeDocument/2006/relationships/slide" Target="slides/slide19.xml"  /><Relationship Id="rId23" Type="http://schemas.openxmlformats.org/officeDocument/2006/relationships/slide" Target="slides/slide20.xml"  /><Relationship Id="rId24" Type="http://schemas.openxmlformats.org/officeDocument/2006/relationships/slide" Target="slides/slide21.xml"  /><Relationship Id="rId25" Type="http://schemas.openxmlformats.org/officeDocument/2006/relationships/slide" Target="slides/slide22.xml"  /><Relationship Id="rId26" Type="http://schemas.openxmlformats.org/officeDocument/2006/relationships/slide" Target="slides/slide23.xml"  /><Relationship Id="rId27" Type="http://schemas.openxmlformats.org/officeDocument/2006/relationships/slide" Target="slides/slide24.xml"  /><Relationship Id="rId28" Type="http://schemas.openxmlformats.org/officeDocument/2006/relationships/slide" Target="slides/slide25.xml"  /><Relationship Id="rId29" Type="http://schemas.openxmlformats.org/officeDocument/2006/relationships/slide" Target="slides/slide26.xml"  /><Relationship Id="rId3" Type="http://schemas.openxmlformats.org/officeDocument/2006/relationships/handoutMaster" Target="handoutMasters/handoutMaster1.xml"  /><Relationship Id="rId30" Type="http://schemas.openxmlformats.org/officeDocument/2006/relationships/slide" Target="slides/slide27.xml"  /><Relationship Id="rId31" Type="http://schemas.openxmlformats.org/officeDocument/2006/relationships/slide" Target="slides/slide28.xml"  /><Relationship Id="rId32" Type="http://schemas.openxmlformats.org/officeDocument/2006/relationships/slide" Target="slides/slide29.xml"  /><Relationship Id="rId33" Type="http://schemas.openxmlformats.org/officeDocument/2006/relationships/slide" Target="slides/slide30.xml"  /><Relationship Id="rId34" Type="http://schemas.openxmlformats.org/officeDocument/2006/relationships/slide" Target="slides/slide31.xml"  /><Relationship Id="rId35" Type="http://schemas.openxmlformats.org/officeDocument/2006/relationships/slide" Target="slides/slide32.xml"  /><Relationship Id="rId36" Type="http://schemas.openxmlformats.org/officeDocument/2006/relationships/slide" Target="slides/slide33.xml"  /><Relationship Id="rId37" Type="http://schemas.openxmlformats.org/officeDocument/2006/relationships/slide" Target="slides/slide34.xml"  /><Relationship Id="rId38" Type="http://schemas.openxmlformats.org/officeDocument/2006/relationships/slide" Target="slides/slide35.xml"  /><Relationship Id="rId39" Type="http://schemas.openxmlformats.org/officeDocument/2006/relationships/slide" Target="slides/slide36.xml"  /><Relationship Id="rId4" Type="http://schemas.openxmlformats.org/officeDocument/2006/relationships/slide" Target="slides/slide1.xml"  /><Relationship Id="rId40" Type="http://schemas.openxmlformats.org/officeDocument/2006/relationships/slide" Target="slides/slide37.xml"  /><Relationship Id="rId41" Type="http://schemas.openxmlformats.org/officeDocument/2006/relationships/slide" Target="slides/slide38.xml"  /><Relationship Id="rId42" Type="http://schemas.openxmlformats.org/officeDocument/2006/relationships/slide" Target="slides/slide39.xml"  /><Relationship Id="rId43" Type="http://schemas.openxmlformats.org/officeDocument/2006/relationships/slide" Target="slides/slide40.xml"  /><Relationship Id="rId44" Type="http://schemas.openxmlformats.org/officeDocument/2006/relationships/slide" Target="slides/slide41.xml"  /><Relationship Id="rId45" Type="http://schemas.openxmlformats.org/officeDocument/2006/relationships/slide" Target="slides/slide42.xml"  /><Relationship Id="rId46" Type="http://schemas.openxmlformats.org/officeDocument/2006/relationships/slide" Target="slides/slide43.xml"  /><Relationship Id="rId47" Type="http://schemas.openxmlformats.org/officeDocument/2006/relationships/slide" Target="slides/slide44.xml"  /><Relationship Id="rId48" Type="http://schemas.openxmlformats.org/officeDocument/2006/relationships/presProps" Target="presProps.xml"  /><Relationship Id="rId49" Type="http://schemas.openxmlformats.org/officeDocument/2006/relationships/viewProps" Target="viewProps.xml"  /><Relationship Id="rId5" Type="http://schemas.openxmlformats.org/officeDocument/2006/relationships/slide" Target="slides/slide2.xml"  /><Relationship Id="rId50" Type="http://schemas.openxmlformats.org/officeDocument/2006/relationships/theme" Target="theme/theme1.xml"  /><Relationship Id="rId51" Type="http://schemas.openxmlformats.org/officeDocument/2006/relationships/tableStyles" Target="tableStyles.xml"  /><Relationship Id="rId6" Type="http://schemas.openxmlformats.org/officeDocument/2006/relationships/slide" Target="slides/slide3.xml"  /><Relationship Id="rId7" Type="http://schemas.openxmlformats.org/officeDocument/2006/relationships/slide" Target="slides/slide4.xml"  /><Relationship Id="rId8" Type="http://schemas.openxmlformats.org/officeDocument/2006/relationships/slide" Target="slides/slide5.xml"  /><Relationship Id="rId9" Type="http://schemas.openxmlformats.org/officeDocument/2006/relationships/slide" Target="slides/slide6.xml"  /></Relationships>
</file>

<file path=ppt/handoutMasters/_rels/handout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handoutMasters/handoutMaster1.xml><?xml version="1.0" encoding="utf-8"?>
<p:handout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 idx="0"/>
          </p:nvPr>
        </p:nvSpPr>
        <p:spPr>
          <a:xfrm>
            <a:off x="0" y="0"/>
            <a:ext cx="2963863" cy="534988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lvl="0">
              <a:defRPr/>
            </a:pPr>
            <a:endParaRPr lang="en-US" altLang="ko-KR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822700" y="0"/>
            <a:ext cx="2963863" cy="534988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lvl="0">
              <a:defRPr/>
            </a:pPr>
            <a:endParaRPr lang="en-US" altLang="ko-KR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>
          <a:xfrm>
            <a:off x="0" y="9393238"/>
            <a:ext cx="2963863" cy="534987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lvl="0">
              <a:defRPr/>
            </a:pPr>
            <a:endParaRPr lang="en-US" altLang="ko-KR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>
          <a:xfrm>
            <a:off x="3822700" y="9393238"/>
            <a:ext cx="2963863" cy="534987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lvl="0">
              <a:defRPr/>
            </a:pPr>
            <a:fld id="{5EEFBF08-0585-4CFF-8E0D-33025E8E2DFE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026"/>
          <p:cNvSpPr>
            <a:spLocks noGrp="1" noChangeArrowheads="1"/>
          </p:cNvSpPr>
          <p:nvPr>
            <p:ph type="hdr" sz="quarter" idx="0"/>
          </p:nvPr>
        </p:nvSpPr>
        <p:spPr>
          <a:xfrm>
            <a:off x="0" y="0"/>
            <a:ext cx="2946400" cy="465138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lvl="0">
              <a:defRPr/>
            </a:pPr>
            <a:endParaRPr lang="en-US" altLang="ko-KR"/>
          </a:p>
        </p:txBody>
      </p:sp>
      <p:sp>
        <p:nvSpPr>
          <p:cNvPr id="100355" name="Rectangle 1027"/>
          <p:cNvSpPr>
            <a:spLocks noGrp="1" noChangeArrowheads="1"/>
          </p:cNvSpPr>
          <p:nvPr>
            <p:ph type="dt" idx="1"/>
          </p:nvPr>
        </p:nvSpPr>
        <p:spPr>
          <a:xfrm>
            <a:off x="3851275" y="0"/>
            <a:ext cx="2946400" cy="465138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lvl="0">
              <a:defRPr/>
            </a:pPr>
            <a:endParaRPr lang="en-US" altLang="ko-KR"/>
          </a:p>
        </p:txBody>
      </p:sp>
      <p:sp>
        <p:nvSpPr>
          <p:cNvPr id="10035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2112963" y="774700"/>
            <a:ext cx="2571750" cy="3713163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  <a:effectLst/>
        </p:spPr>
      </p:sp>
      <p:sp>
        <p:nvSpPr>
          <p:cNvPr id="100357" name="Rectangle 1029"/>
          <p:cNvSpPr>
            <a:spLocks noGrp="1" noChangeArrowheads="1"/>
          </p:cNvSpPr>
          <p:nvPr>
            <p:ph type="body" sz="quarter" idx="3"/>
          </p:nvPr>
        </p:nvSpPr>
        <p:spPr>
          <a:xfrm>
            <a:off x="906463" y="4719638"/>
            <a:ext cx="4984750" cy="4486275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37688"/>
            <a:ext cx="2946400" cy="465137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lvl="0">
              <a:defRPr/>
            </a:pPr>
            <a:endParaRPr lang="en-US" altLang="ko-KR"/>
          </a:p>
        </p:txBody>
      </p:sp>
      <p:sp>
        <p:nvSpPr>
          <p:cNvPr id="100359" name="Rectangle 1031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1275" y="9437688"/>
            <a:ext cx="2946400" cy="465137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lvl="0">
              <a:defRPr/>
            </a:pPr>
            <a:fld id="{1809E214-4B61-4990-AADF-B7B9A5F22366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/>
        <a:ea typeface="굴림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/>
        <a:ea typeface="굴림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/>
        <a:ea typeface="굴림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/>
        <a:ea typeface="굴림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/>
        <a:ea typeface="굴림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4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34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5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36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37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6A8F17D0-1954-4B3D-9C29-8C44BAA65F5C}" type="slidenum">
              <a:rPr lang="en-US" altLang="ko-KR"/>
              <a:pPr lvl="0">
                <a:defRPr/>
              </a:pPr>
              <a:t>14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6A8F17D0-1954-4B3D-9C29-8C44BAA65F5C}" type="slidenum">
              <a:rPr lang="en-US" altLang="ko-KR"/>
              <a:pPr lvl="0">
                <a:defRPr/>
              </a:pPr>
              <a:t>34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6A8F17D0-1954-4B3D-9C29-8C44BAA65F5C}" type="slidenum">
              <a:rPr lang="en-US" altLang="ko-KR"/>
              <a:pPr lvl="0">
                <a:defRPr/>
              </a:pPr>
              <a:t>35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6A8F17D0-1954-4B3D-9C29-8C44BAA65F5C}" type="slidenum">
              <a:rPr lang="en-US" altLang="ko-KR"/>
              <a:pPr lvl="0">
                <a:defRPr/>
              </a:pPr>
              <a:t>36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6A8F17D0-1954-4B3D-9C29-8C44BAA65F5C}" type="slidenum">
              <a:rPr lang="en-US" altLang="ko-KR"/>
              <a:pPr lvl="0">
                <a:defRPr/>
              </a:pPr>
              <a:t>37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2900" y="2311400"/>
            <a:ext cx="6172200" cy="6537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73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6788" y="560388"/>
            <a:ext cx="4975225" cy="56515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342900" y="2311400"/>
            <a:ext cx="6172200" cy="65373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theme" Target="../theme/theme1.xml"  /><Relationship Id="rId7" Type="http://schemas.openxmlformats.org/officeDocument/2006/relationships/image" Target="../media/image1.jpeg"  /><Relationship Id="rId8" Type="http://schemas.openxmlformats.org/officeDocument/2006/relationships/image" Target="../media/image2.png"  /><Relationship Id="rId9" Type="http://schemas.openxmlformats.org/officeDocument/2006/relationships/image" Target="../media/image3.png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바탕_내지 copy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858000" cy="9523413"/>
          </a:xfrm>
          <a:prstGeom prst="rect">
            <a:avLst/>
          </a:prstGeom>
          <a:noFill/>
        </p:spPr>
      </p:pic>
      <p:sp>
        <p:nvSpPr>
          <p:cNvPr id="1035" name="AutoShape 11"/>
          <p:cNvSpPr>
            <a:spLocks noChangeArrowheads="1"/>
          </p:cNvSpPr>
          <p:nvPr userDrawn="1"/>
        </p:nvSpPr>
        <p:spPr bwMode="gray">
          <a:xfrm>
            <a:off x="908720" y="499418"/>
            <a:ext cx="4975225" cy="565150"/>
          </a:xfrm>
          <a:prstGeom prst="roundRect">
            <a:avLst>
              <a:gd name="adj" fmla="val 24431"/>
            </a:avLst>
          </a:prstGeom>
          <a:gradFill rotWithShape="1">
            <a:gsLst>
              <a:gs pos="0">
                <a:srgbClr val="A3B7CD"/>
              </a:gs>
              <a:gs pos="50000">
                <a:srgbClr val="A3B7CD">
                  <a:gamma/>
                  <a:tint val="27451"/>
                  <a:invGamma/>
                </a:srgbClr>
              </a:gs>
              <a:gs pos="100000">
                <a:srgbClr val="A3B7CD"/>
              </a:gs>
            </a:gsLst>
            <a:lin ang="5400000" scaled="1"/>
          </a:gradFill>
          <a:ln w="12700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83951" tIns="41976" rIns="83951" bIns="41976" anchor="ctr"/>
          <a:lstStyle/>
          <a:p>
            <a:pPr defTabSz="839788"/>
            <a:endParaRPr lang="ko-KR" altLang="ko-KR" sz="1100" b="1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36" name="Line 12"/>
          <p:cNvSpPr>
            <a:spLocks noChangeShapeType="1"/>
          </p:cNvSpPr>
          <p:nvPr userDrawn="1"/>
        </p:nvSpPr>
        <p:spPr bwMode="ltGray">
          <a:xfrm>
            <a:off x="0" y="9515475"/>
            <a:ext cx="6858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>
            <a:off x="1268760" y="1280592"/>
            <a:ext cx="4320480" cy="1512168"/>
          </a:xfrm>
          <a:prstGeom prst="rect">
            <a:avLst/>
          </a:prstGeom>
          <a:solidFill>
            <a:schemeClr val="bg1"/>
          </a:solidFill>
          <a:ln w="38100">
            <a:solidFill>
              <a:srgbClr val="66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902047" y="479963"/>
            <a:ext cx="497522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951" tIns="41976" rIns="83951" bIns="4197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ko-KR" altLang="ko-KR" dirty="0" smtClean="0"/>
          </a:p>
        </p:txBody>
      </p:sp>
      <p:pic>
        <p:nvPicPr>
          <p:cNvPr id="9" name="Picture 57"/>
          <p:cNvPicPr>
            <a:picLocks noChangeAspect="1" noChangeArrowheads="1"/>
          </p:cNvPicPr>
          <p:nvPr userDrawn="1"/>
        </p:nvPicPr>
        <p:blipFill>
          <a:blip r:embed="rId8" cstate="print">
            <a:lum bright="24000"/>
          </a:blip>
          <a:srcRect t="50450" r="-420"/>
          <a:stretch>
            <a:fillRect/>
          </a:stretch>
        </p:blipFill>
        <p:spPr bwMode="gray">
          <a:xfrm>
            <a:off x="1000183" y="2831670"/>
            <a:ext cx="4824536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그림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60" y="9600670"/>
            <a:ext cx="1916832" cy="2077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60" r:id="rId5"/>
  </p:sldLayoutIdLst>
  <p:timing>
    <p:tnLst>
      <p:par>
        <p:cTn id="1" dur="indefinite" restart="never" nodeType="tmRoot"/>
      </p:par>
    </p:tnLst>
  </p:timing>
  <p:txStyles>
    <p:titleStyle>
      <a:lvl1pPr algn="ctr" defTabSz="957263" rtl="0" fontAlgn="base" latinLnBrk="1">
        <a:spcBef>
          <a:spcPct val="0"/>
        </a:spcBef>
        <a:spcAft>
          <a:spcPct val="0"/>
        </a:spcAft>
        <a:defRPr kumimoji="1" sz="26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ctr" defTabSz="957263" rtl="0" fontAlgn="base" latinLnBrk="1">
        <a:spcBef>
          <a:spcPct val="0"/>
        </a:spcBef>
        <a:spcAft>
          <a:spcPct val="0"/>
        </a:spcAft>
        <a:defRPr kumimoji="1" sz="26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2pPr>
      <a:lvl3pPr algn="ctr" defTabSz="957263" rtl="0" fontAlgn="base" latinLnBrk="1">
        <a:spcBef>
          <a:spcPct val="0"/>
        </a:spcBef>
        <a:spcAft>
          <a:spcPct val="0"/>
        </a:spcAft>
        <a:defRPr kumimoji="1" sz="26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3pPr>
      <a:lvl4pPr algn="ctr" defTabSz="957263" rtl="0" fontAlgn="base" latinLnBrk="1">
        <a:spcBef>
          <a:spcPct val="0"/>
        </a:spcBef>
        <a:spcAft>
          <a:spcPct val="0"/>
        </a:spcAft>
        <a:defRPr kumimoji="1" sz="26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4pPr>
      <a:lvl5pPr algn="ctr" defTabSz="957263" rtl="0" fontAlgn="base" latinLnBrk="1">
        <a:spcBef>
          <a:spcPct val="0"/>
        </a:spcBef>
        <a:spcAft>
          <a:spcPct val="0"/>
        </a:spcAft>
        <a:defRPr kumimoji="1" sz="26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5pPr>
      <a:lvl6pPr marL="457200" algn="ctr" defTabSz="957263" rtl="0" fontAlgn="base" latinLnBrk="1">
        <a:spcBef>
          <a:spcPct val="0"/>
        </a:spcBef>
        <a:spcAft>
          <a:spcPct val="0"/>
        </a:spcAft>
        <a:defRPr kumimoji="1" sz="26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6pPr>
      <a:lvl7pPr marL="914400" algn="ctr" defTabSz="957263" rtl="0" fontAlgn="base" latinLnBrk="1">
        <a:spcBef>
          <a:spcPct val="0"/>
        </a:spcBef>
        <a:spcAft>
          <a:spcPct val="0"/>
        </a:spcAft>
        <a:defRPr kumimoji="1" sz="26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7pPr>
      <a:lvl8pPr marL="1371600" algn="ctr" defTabSz="957263" rtl="0" fontAlgn="base" latinLnBrk="1">
        <a:spcBef>
          <a:spcPct val="0"/>
        </a:spcBef>
        <a:spcAft>
          <a:spcPct val="0"/>
        </a:spcAft>
        <a:defRPr kumimoji="1" sz="26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8pPr>
      <a:lvl9pPr marL="1828800" algn="ctr" defTabSz="957263" rtl="0" fontAlgn="base" latinLnBrk="1">
        <a:spcBef>
          <a:spcPct val="0"/>
        </a:spcBef>
        <a:spcAft>
          <a:spcPct val="0"/>
        </a:spcAft>
        <a:defRPr kumimoji="1" sz="26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58775" indent="-358775" algn="l" defTabSz="957263" rtl="0" fontAlgn="base" latinLnBrk="1">
        <a:spcBef>
          <a:spcPct val="20000"/>
        </a:spcBef>
        <a:spcAft>
          <a:spcPct val="0"/>
        </a:spcAft>
        <a:buChar char="•"/>
        <a:defRPr kumimoji="1" sz="34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fontAlgn="base" latinLnBrk="1">
        <a:spcBef>
          <a:spcPct val="20000"/>
        </a:spcBef>
        <a:spcAft>
          <a:spcPct val="0"/>
        </a:spcAft>
        <a:buChar char="–"/>
        <a:defRPr kumimoji="1" sz="2900">
          <a:solidFill>
            <a:schemeClr val="tx1"/>
          </a:solidFill>
          <a:latin typeface="+mn-lt"/>
          <a:ea typeface="+mn-ea"/>
        </a:defRPr>
      </a:lvl2pPr>
      <a:lvl3pPr marL="1196975" indent="-239713" algn="l" defTabSz="957263" rtl="0" fontAlgn="base" latinLnBrk="1">
        <a:spcBef>
          <a:spcPct val="20000"/>
        </a:spcBef>
        <a:spcAft>
          <a:spcPct val="0"/>
        </a:spcAft>
        <a:buChar char="•"/>
        <a:defRPr kumimoji="1" sz="2500">
          <a:solidFill>
            <a:schemeClr val="tx1"/>
          </a:solidFill>
          <a:latin typeface="+mn-lt"/>
          <a:ea typeface="+mn-ea"/>
        </a:defRPr>
      </a:lvl3pPr>
      <a:lvl4pPr marL="1676400" indent="-239713" algn="l" defTabSz="957263" rtl="0" fontAlgn="base" latinLnBrk="1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4pPr>
      <a:lvl5pPr marL="2154238" indent="-239713" algn="l" defTabSz="957263" rtl="0" fontAlgn="base" latinLnBrk="1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5pPr>
      <a:lvl6pPr marL="2611438" indent="-239713" algn="l" defTabSz="957263" rtl="0" fontAlgn="base" latinLnBrk="1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6pPr>
      <a:lvl7pPr marL="3068638" indent="-239713" algn="l" defTabSz="957263" rtl="0" fontAlgn="base" latinLnBrk="1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7pPr>
      <a:lvl8pPr marL="3525838" indent="-239713" algn="l" defTabSz="957263" rtl="0" fontAlgn="base" latinLnBrk="1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8pPr>
      <a:lvl9pPr marL="3983038" indent="-239713" algn="l" defTabSz="957263" rtl="0" fontAlgn="base" latinLnBrk="1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4.jpeg"  /><Relationship Id="rId3" Type="http://schemas.openxmlformats.org/officeDocument/2006/relationships/image" Target="../media/image2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Relationship Id="rId3" Type="http://schemas.openxmlformats.org/officeDocument/2006/relationships/image" Target="../media/image7.png"  /><Relationship Id="rId4" Type="http://schemas.openxmlformats.org/officeDocument/2006/relationships/image" Target="../media/image19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0.jpeg"  /><Relationship Id="rId3" Type="http://schemas.openxmlformats.org/officeDocument/2006/relationships/image" Target="../media/image21.jpeg"  /><Relationship Id="rId4" Type="http://schemas.openxmlformats.org/officeDocument/2006/relationships/image" Target="../media/image22.png"  /><Relationship Id="rId5" Type="http://schemas.openxmlformats.org/officeDocument/2006/relationships/image" Target="../media/image23.png"  /><Relationship Id="rId6" Type="http://schemas.openxmlformats.org/officeDocument/2006/relationships/image" Target="../media/image24.png"  /><Relationship Id="rId7" Type="http://schemas.openxmlformats.org/officeDocument/2006/relationships/image" Target="../media/image25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6.jpeg"  /><Relationship Id="rId3" Type="http://schemas.openxmlformats.org/officeDocument/2006/relationships/image" Target="../media/image9.png"  /><Relationship Id="rId4" Type="http://schemas.openxmlformats.org/officeDocument/2006/relationships/image" Target="../media/image7.png"  /><Relationship Id="rId5" Type="http://schemas.openxmlformats.org/officeDocument/2006/relationships/image" Target="../media/image8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7.jpeg"  /><Relationship Id="rId3" Type="http://schemas.openxmlformats.org/officeDocument/2006/relationships/image" Target="../media/image9.png"  /><Relationship Id="rId4" Type="http://schemas.openxmlformats.org/officeDocument/2006/relationships/image" Target="../media/image7.png"  /><Relationship Id="rId5" Type="http://schemas.openxmlformats.org/officeDocument/2006/relationships/image" Target="../media/image8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1.xml"  /><Relationship Id="rId3" Type="http://schemas.openxmlformats.org/officeDocument/2006/relationships/image" Target="../media/image9.png"  /><Relationship Id="rId4" Type="http://schemas.openxmlformats.org/officeDocument/2006/relationships/image" Target="../media/image7.png"  /><Relationship Id="rId5" Type="http://schemas.openxmlformats.org/officeDocument/2006/relationships/image" Target="../media/image28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Relationship Id="rId3" Type="http://schemas.openxmlformats.org/officeDocument/2006/relationships/image" Target="../media/image7.png"  /><Relationship Id="rId4" Type="http://schemas.openxmlformats.org/officeDocument/2006/relationships/image" Target="../media/image8.png"  /><Relationship Id="rId5" Type="http://schemas.openxmlformats.org/officeDocument/2006/relationships/image" Target="../media/image29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Relationship Id="rId3" Type="http://schemas.openxmlformats.org/officeDocument/2006/relationships/image" Target="../media/image7.png"  /><Relationship Id="rId4" Type="http://schemas.openxmlformats.org/officeDocument/2006/relationships/image" Target="../media/image30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Relationship Id="rId3" Type="http://schemas.openxmlformats.org/officeDocument/2006/relationships/image" Target="../media/image7.png"  /><Relationship Id="rId4" Type="http://schemas.openxmlformats.org/officeDocument/2006/relationships/image" Target="../media/image8.png"  /><Relationship Id="rId5" Type="http://schemas.openxmlformats.org/officeDocument/2006/relationships/image" Target="../media/image31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Relationship Id="rId3" Type="http://schemas.openxmlformats.org/officeDocument/2006/relationships/image" Target="../media/image7.png"  /><Relationship Id="rId4" Type="http://schemas.openxmlformats.org/officeDocument/2006/relationships/image" Target="../media/image32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Relationship Id="rId3" Type="http://schemas.openxmlformats.org/officeDocument/2006/relationships/image" Target="../media/image7.png"  /><Relationship Id="rId4" Type="http://schemas.openxmlformats.org/officeDocument/2006/relationships/image" Target="../media/image33.png"  /><Relationship Id="rId5" Type="http://schemas.openxmlformats.org/officeDocument/2006/relationships/image" Target="../media/image34.png"  /><Relationship Id="rId6" Type="http://schemas.openxmlformats.org/officeDocument/2006/relationships/image" Target="../media/image35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.png"  /><Relationship Id="rId3" Type="http://schemas.openxmlformats.org/officeDocument/2006/relationships/image" Target="../media/image6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Relationship Id="rId3" Type="http://schemas.openxmlformats.org/officeDocument/2006/relationships/image" Target="../media/image7.png"  /><Relationship Id="rId4" Type="http://schemas.openxmlformats.org/officeDocument/2006/relationships/image" Target="../media/image36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Relationship Id="rId3" Type="http://schemas.openxmlformats.org/officeDocument/2006/relationships/image" Target="../media/image7.png"  /><Relationship Id="rId4" Type="http://schemas.openxmlformats.org/officeDocument/2006/relationships/image" Target="../media/image37.jpeg"  /><Relationship Id="rId5" Type="http://schemas.openxmlformats.org/officeDocument/2006/relationships/image" Target="../media/image38.jpe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Relationship Id="rId3" Type="http://schemas.openxmlformats.org/officeDocument/2006/relationships/image" Target="../media/image7.png"  /><Relationship Id="rId4" Type="http://schemas.openxmlformats.org/officeDocument/2006/relationships/image" Target="../media/image39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Relationship Id="rId3" Type="http://schemas.openxmlformats.org/officeDocument/2006/relationships/image" Target="../media/image7.png"  /><Relationship Id="rId4" Type="http://schemas.openxmlformats.org/officeDocument/2006/relationships/image" Target="../media/image40.pn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png"  /><Relationship Id="rId3" Type="http://schemas.openxmlformats.org/officeDocument/2006/relationships/image" Target="../media/image9.png"  /><Relationship Id="rId4" Type="http://schemas.openxmlformats.org/officeDocument/2006/relationships/image" Target="../media/image8.png"  /><Relationship Id="rId5" Type="http://schemas.openxmlformats.org/officeDocument/2006/relationships/image" Target="../media/image41.pn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png"  /><Relationship Id="rId3" Type="http://schemas.openxmlformats.org/officeDocument/2006/relationships/image" Target="../media/image9.png"  /><Relationship Id="rId4" Type="http://schemas.openxmlformats.org/officeDocument/2006/relationships/image" Target="../media/image8.png"  /><Relationship Id="rId5" Type="http://schemas.openxmlformats.org/officeDocument/2006/relationships/image" Target="../media/image42.pn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Relationship Id="rId3" Type="http://schemas.openxmlformats.org/officeDocument/2006/relationships/image" Target="../media/image7.png"  /><Relationship Id="rId4" Type="http://schemas.openxmlformats.org/officeDocument/2006/relationships/image" Target="../media/image8.png"  /><Relationship Id="rId5" Type="http://schemas.openxmlformats.org/officeDocument/2006/relationships/image" Target="../media/image43.pn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Relationship Id="rId3" Type="http://schemas.openxmlformats.org/officeDocument/2006/relationships/image" Target="../media/image7.png"  /><Relationship Id="rId4" Type="http://schemas.openxmlformats.org/officeDocument/2006/relationships/image" Target="../media/image8.png"  /><Relationship Id="rId5" Type="http://schemas.openxmlformats.org/officeDocument/2006/relationships/image" Target="../media/image44.pn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Relationship Id="rId3" Type="http://schemas.openxmlformats.org/officeDocument/2006/relationships/image" Target="../media/image7.png"  /><Relationship Id="rId4" Type="http://schemas.openxmlformats.org/officeDocument/2006/relationships/image" Target="../media/image8.png"  /><Relationship Id="rId5" Type="http://schemas.openxmlformats.org/officeDocument/2006/relationships/image" Target="../media/image45.pn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Relationship Id="rId3" Type="http://schemas.openxmlformats.org/officeDocument/2006/relationships/image" Target="../media/image7.png"  /><Relationship Id="rId4" Type="http://schemas.openxmlformats.org/officeDocument/2006/relationships/image" Target="../media/image46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png"  /><Relationship Id="rId3" Type="http://schemas.openxmlformats.org/officeDocument/2006/relationships/image" Target="../media/image8.png"  /><Relationship Id="rId4" Type="http://schemas.openxmlformats.org/officeDocument/2006/relationships/image" Target="../media/image9.png"  /><Relationship Id="rId5" Type="http://schemas.openxmlformats.org/officeDocument/2006/relationships/image" Target="../media/image10.jpeg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png"  /><Relationship Id="rId3" Type="http://schemas.openxmlformats.org/officeDocument/2006/relationships/image" Target="../media/image9.png"  /><Relationship Id="rId4" Type="http://schemas.openxmlformats.org/officeDocument/2006/relationships/image" Target="../media/image47.png"  /><Relationship Id="rId5" Type="http://schemas.openxmlformats.org/officeDocument/2006/relationships/image" Target="../media/image8.png"  /><Relationship Id="rId6" Type="http://schemas.openxmlformats.org/officeDocument/2006/relationships/image" Target="../media/image48.png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Relationship Id="rId3" Type="http://schemas.openxmlformats.org/officeDocument/2006/relationships/image" Target="../media/image7.png"  /><Relationship Id="rId4" Type="http://schemas.openxmlformats.org/officeDocument/2006/relationships/image" Target="../media/image8.png"  /><Relationship Id="rId5" Type="http://schemas.openxmlformats.org/officeDocument/2006/relationships/image" Target="../media/image49.png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Relationship Id="rId3" Type="http://schemas.openxmlformats.org/officeDocument/2006/relationships/image" Target="../media/image7.png"  /><Relationship Id="rId4" Type="http://schemas.openxmlformats.org/officeDocument/2006/relationships/image" Target="../media/image50.png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png"  /><Relationship Id="rId3" Type="http://schemas.openxmlformats.org/officeDocument/2006/relationships/image" Target="../media/image51.png"  /><Relationship Id="rId4" Type="http://schemas.openxmlformats.org/officeDocument/2006/relationships/image" Target="../media/image52.png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53.jpeg"  /><Relationship Id="rId4" Type="http://schemas.openxmlformats.org/officeDocument/2006/relationships/image" Target="../media/image54.png"  /><Relationship Id="rId5" Type="http://schemas.openxmlformats.org/officeDocument/2006/relationships/image" Target="../media/image55.png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54.png"  /><Relationship Id="rId4" Type="http://schemas.openxmlformats.org/officeDocument/2006/relationships/image" Target="../media/image55.png"  /><Relationship Id="rId5" Type="http://schemas.openxmlformats.org/officeDocument/2006/relationships/image" Target="../media/image56.jpeg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54.png"  /><Relationship Id="rId4" Type="http://schemas.openxmlformats.org/officeDocument/2006/relationships/image" Target="../media/image55.png"  /><Relationship Id="rId5" Type="http://schemas.openxmlformats.org/officeDocument/2006/relationships/image" Target="../media/image57.jpeg"  /></Relationships>
</file>

<file path=ppt/slides/_rels/slide3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54.png"  /><Relationship Id="rId4" Type="http://schemas.openxmlformats.org/officeDocument/2006/relationships/image" Target="../media/image55.png"  /><Relationship Id="rId5" Type="http://schemas.openxmlformats.org/officeDocument/2006/relationships/image" Target="../media/image58.png"  /></Relationships>
</file>

<file path=ppt/slides/_rels/slide3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9.png"  /><Relationship Id="rId3" Type="http://schemas.openxmlformats.org/officeDocument/2006/relationships/image" Target="../media/image60.png"  /><Relationship Id="rId4" Type="http://schemas.openxmlformats.org/officeDocument/2006/relationships/image" Target="../media/image61.jpeg"  /></Relationships>
</file>

<file path=ppt/slides/_rels/slide3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2.png"  /><Relationship Id="rId3" Type="http://schemas.openxmlformats.org/officeDocument/2006/relationships/image" Target="../media/image63.png"  /><Relationship Id="rId4" Type="http://schemas.openxmlformats.org/officeDocument/2006/relationships/image" Target="../media/image64.png"  /><Relationship Id="rId5" Type="http://schemas.openxmlformats.org/officeDocument/2006/relationships/image" Target="../media/image65.png"  /><Relationship Id="rId6" Type="http://schemas.openxmlformats.org/officeDocument/2006/relationships/image" Target="../media/image66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png"  /><Relationship Id="rId3" Type="http://schemas.openxmlformats.org/officeDocument/2006/relationships/image" Target="../media/image8.png"  /><Relationship Id="rId4" Type="http://schemas.openxmlformats.org/officeDocument/2006/relationships/image" Target="../media/image9.png"  /><Relationship Id="rId5" Type="http://schemas.openxmlformats.org/officeDocument/2006/relationships/image" Target="../media/image11.jpeg"  /></Relationships>
</file>

<file path=ppt/slides/_rels/slide4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67.png"  /><Relationship Id="rId3" Type="http://schemas.openxmlformats.org/officeDocument/2006/relationships/image" Target="../media/image68.png"  /><Relationship Id="rId4" Type="http://schemas.openxmlformats.org/officeDocument/2006/relationships/image" Target="../media/image69.png"  /><Relationship Id="rId5" Type="http://schemas.openxmlformats.org/officeDocument/2006/relationships/image" Target="../media/image70.emf"  /></Relationships>
</file>

<file path=ppt/slides/_rels/slide4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1.jpeg"  /><Relationship Id="rId3" Type="http://schemas.openxmlformats.org/officeDocument/2006/relationships/image" Target="../media/image67.png"  /><Relationship Id="rId4" Type="http://schemas.openxmlformats.org/officeDocument/2006/relationships/image" Target="../media/image68.png"  /></Relationships>
</file>

<file path=ppt/slides/_rels/slide4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2.jpeg"  /><Relationship Id="rId3" Type="http://schemas.openxmlformats.org/officeDocument/2006/relationships/image" Target="../media/image67.png"  /><Relationship Id="rId4" Type="http://schemas.openxmlformats.org/officeDocument/2006/relationships/image" Target="../media/image68.png"  /></Relationships>
</file>

<file path=ppt/slides/_rels/slide4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8.png"  /><Relationship Id="rId3" Type="http://schemas.openxmlformats.org/officeDocument/2006/relationships/image" Target="../media/image73.emf"  /></Relationships>
</file>

<file path=ppt/slides/_rels/slide4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74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Relationship Id="rId3" Type="http://schemas.openxmlformats.org/officeDocument/2006/relationships/image" Target="../media/image7.png"  /><Relationship Id="rId4" Type="http://schemas.openxmlformats.org/officeDocument/2006/relationships/image" Target="../media/image12.jpeg"  /><Relationship Id="rId5" Type="http://schemas.openxmlformats.org/officeDocument/2006/relationships/image" Target="../media/image8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Relationship Id="rId3" Type="http://schemas.openxmlformats.org/officeDocument/2006/relationships/image" Target="../media/image7.png"  /><Relationship Id="rId4" Type="http://schemas.openxmlformats.org/officeDocument/2006/relationships/image" Target="../media/image13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Relationship Id="rId3" Type="http://schemas.openxmlformats.org/officeDocument/2006/relationships/image" Target="../media/image7.png"  /><Relationship Id="rId4" Type="http://schemas.openxmlformats.org/officeDocument/2006/relationships/image" Target="../media/image8.png"  /><Relationship Id="rId5" Type="http://schemas.openxmlformats.org/officeDocument/2006/relationships/image" Target="../media/image14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Relationship Id="rId3" Type="http://schemas.openxmlformats.org/officeDocument/2006/relationships/image" Target="../media/image7.png"  /><Relationship Id="rId4" Type="http://schemas.openxmlformats.org/officeDocument/2006/relationships/image" Target="../media/image8.png"  /><Relationship Id="rId5" Type="http://schemas.openxmlformats.org/officeDocument/2006/relationships/image" Target="../media/image15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Relationship Id="rId3" Type="http://schemas.openxmlformats.org/officeDocument/2006/relationships/image" Target="../media/image7.png"  /><Relationship Id="rId4" Type="http://schemas.openxmlformats.org/officeDocument/2006/relationships/image" Target="../media/image16.png"  /><Relationship Id="rId5" Type="http://schemas.openxmlformats.org/officeDocument/2006/relationships/image" Target="../media/image17.png"  /><Relationship Id="rId6" Type="http://schemas.openxmlformats.org/officeDocument/2006/relationships/image" Target="../media/image18.pn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7764" name="Rectangle 4" descr="밝은 수직선"/>
          <p:cNvSpPr>
            <a:spLocks noChangeArrowheads="1"/>
          </p:cNvSpPr>
          <p:nvPr/>
        </p:nvSpPr>
        <p:spPr bwMode="auto">
          <a:xfrm>
            <a:off x="0" y="-15552"/>
            <a:ext cx="1196752" cy="9906000"/>
          </a:xfrm>
          <a:prstGeom prst="rect">
            <a:avLst/>
          </a:prstGeom>
          <a:pattFill prst="ltVert">
            <a:fgClr>
              <a:srgbClr val="CC99FF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ko-KR" sz="2400"/>
          </a:p>
        </p:txBody>
      </p:sp>
      <p:pic>
        <p:nvPicPr>
          <p:cNvPr id="117765" name="Picture 5" descr="SiteImg0506041457459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800" y="3656856"/>
            <a:ext cx="4824536" cy="2759075"/>
          </a:xfrm>
          <a:prstGeom prst="rect">
            <a:avLst/>
          </a:prstGeom>
          <a:noFill/>
        </p:spPr>
      </p:pic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76200" y="2432720"/>
            <a:ext cx="104854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anchor="ctr"/>
          <a:lstStyle/>
          <a:p>
            <a:pPr>
              <a:spcBef>
                <a:spcPct val="50000"/>
              </a:spcBef>
            </a:pPr>
            <a:r>
              <a:rPr lang="ko-KR" altLang="en-US" sz="5400" b="1" dirty="0" err="1" smtClean="0">
                <a:latin typeface="Verdana" pitchFamily="34" charset="0"/>
                <a:ea typeface="HY헤드라인M" pitchFamily="18" charset="-127"/>
              </a:rPr>
              <a:t>빛샘전자주식회사</a:t>
            </a:r>
            <a:endParaRPr lang="ko-KR" altLang="en-US" sz="5400" b="1" dirty="0">
              <a:latin typeface="Verdana" pitchFamily="34" charset="0"/>
              <a:ea typeface="HY헤드라인M" pitchFamily="18" charset="-127"/>
            </a:endParaRPr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1981200" y="7986092"/>
            <a:ext cx="4114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ko-KR" altLang="en-US" sz="2400" b="1">
                <a:latin typeface="Arial" charset="0"/>
                <a:ea typeface="HY헤드라인M" pitchFamily="18" charset="-127"/>
              </a:rPr>
              <a:t>현장명 </a:t>
            </a:r>
            <a:r>
              <a:rPr lang="en-US" altLang="ko-KR" sz="2400" b="1">
                <a:latin typeface="Arial" charset="0"/>
                <a:ea typeface="HY헤드라인M" pitchFamily="18" charset="-127"/>
              </a:rPr>
              <a:t>: </a:t>
            </a:r>
          </a:p>
        </p:txBody>
      </p:sp>
      <p:sp>
        <p:nvSpPr>
          <p:cNvPr id="117773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1556792" y="2144688"/>
            <a:ext cx="4975225" cy="565150"/>
          </a:xfrm>
        </p:spPr>
        <p:txBody>
          <a:bodyPr/>
          <a:lstStyle/>
          <a:p>
            <a:r>
              <a:rPr lang="en-US" altLang="ko-KR" sz="3600" b="1" dirty="0">
                <a:latin typeface="Arial" charset="0"/>
              </a:rPr>
              <a:t>TV </a:t>
            </a:r>
            <a:r>
              <a:rPr lang="ko-KR" altLang="en-US" sz="3600" b="1" dirty="0">
                <a:latin typeface="Arial" charset="0"/>
              </a:rPr>
              <a:t>자재승인 요청서</a:t>
            </a:r>
          </a:p>
        </p:txBody>
      </p:sp>
      <p:sp>
        <p:nvSpPr>
          <p:cNvPr id="26" name="AutoShape 33"/>
          <p:cNvSpPr>
            <a:spLocks noChangeArrowheads="1"/>
          </p:cNvSpPr>
          <p:nvPr/>
        </p:nvSpPr>
        <p:spPr bwMode="gray">
          <a:xfrm rot="10800000">
            <a:off x="0" y="-15553"/>
            <a:ext cx="6858000" cy="648072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chemeClr val="bg1"/>
              </a:gs>
              <a:gs pos="100000">
                <a:srgbClr val="D8D8D8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ko-KR">
              <a:cs typeface="Arial" charset="0"/>
            </a:endParaRPr>
          </a:p>
        </p:txBody>
      </p:sp>
      <p:pic>
        <p:nvPicPr>
          <p:cNvPr id="27" name="Picture 57"/>
          <p:cNvPicPr>
            <a:picLocks noChangeAspect="1" noChangeArrowheads="1"/>
          </p:cNvPicPr>
          <p:nvPr/>
        </p:nvPicPr>
        <p:blipFill>
          <a:blip r:embed="rId3" cstate="print">
            <a:lum bright="24000"/>
          </a:blip>
          <a:srcRect t="50450" r="-420"/>
          <a:stretch>
            <a:fillRect/>
          </a:stretch>
        </p:blipFill>
        <p:spPr bwMode="gray">
          <a:xfrm>
            <a:off x="9821" y="678447"/>
            <a:ext cx="6848179" cy="9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직사각형 20"/>
          <p:cNvSpPr/>
          <p:nvPr/>
        </p:nvSpPr>
        <p:spPr>
          <a:xfrm>
            <a:off x="0" y="416496"/>
            <a:ext cx="68580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ko-KR" sz="700" b="1" dirty="0" smtClean="0">
                <a:solidFill>
                  <a:srgbClr val="C00000"/>
                </a:solidFill>
                <a:latin typeface="+mn-ea"/>
              </a:rPr>
              <a:t>DongyangtelecomDongyangtelecomDongyangtelecomDongyangtelecomDongyangtelecomDongyangtelecomDongyangtelecomDongyangtelecom</a:t>
            </a:r>
          </a:p>
        </p:txBody>
      </p:sp>
      <p:cxnSp>
        <p:nvCxnSpPr>
          <p:cNvPr id="22" name="직선 연결선 21"/>
          <p:cNvCxnSpPr/>
          <p:nvPr/>
        </p:nvCxnSpPr>
        <p:spPr>
          <a:xfrm>
            <a:off x="0" y="653088"/>
            <a:ext cx="685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0" y="611560"/>
            <a:ext cx="6858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0" y="467544"/>
            <a:ext cx="685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57"/>
          <p:cNvPicPr>
            <a:picLocks noChangeAspect="1" noChangeArrowheads="1"/>
          </p:cNvPicPr>
          <p:nvPr/>
        </p:nvPicPr>
        <p:blipFill>
          <a:blip r:embed="rId3" cstate="print">
            <a:lum bright="24000"/>
          </a:blip>
          <a:srcRect t="50450" r="-420"/>
          <a:stretch>
            <a:fillRect/>
          </a:stretch>
        </p:blipFill>
        <p:spPr bwMode="gray">
          <a:xfrm>
            <a:off x="1628800" y="6465168"/>
            <a:ext cx="4824536" cy="11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Satellite Surge Protector</a:t>
            </a:r>
            <a:endParaRPr lang="ko-KR" altLang="en-US" dirty="0"/>
          </a:p>
        </p:txBody>
      </p:sp>
      <p:pic>
        <p:nvPicPr>
          <p:cNvPr id="5" name="Picture 7" descr="기능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80" y="3435350"/>
            <a:ext cx="490778" cy="169863"/>
          </a:xfrm>
          <a:prstGeom prst="rect">
            <a:avLst/>
          </a:prstGeom>
          <a:noFill/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6942" y="3800872"/>
            <a:ext cx="5836394" cy="81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3951" tIns="0" rIns="83951" bIns="41976">
            <a:spAutoFit/>
          </a:bodyPr>
          <a:lstStyle/>
          <a:p>
            <a:pPr marL="174625" indent="-174625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1000" b="1" dirty="0" err="1">
                <a:latin typeface="맑은 고딕" pitchFamily="50" charset="-127"/>
                <a:ea typeface="맑은 고딕" pitchFamily="50" charset="-127"/>
              </a:rPr>
              <a:t>전손실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Surge Arrestor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를 채용하여 순간적인  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Surge  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전압에 탁월한 효과가 있음</a:t>
            </a:r>
          </a:p>
          <a:p>
            <a:pPr marL="174625" indent="-174625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옥 내외 겸용으로 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CATV 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및 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SMATV 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시스템에서 옥내에 전송선로가 </a:t>
            </a:r>
            <a:r>
              <a:rPr lang="ko-KR" altLang="en-US" sz="1000" b="1" dirty="0" err="1">
                <a:latin typeface="맑은 고딕" pitchFamily="50" charset="-127"/>
                <a:ea typeface="맑은 고딕" pitchFamily="50" charset="-127"/>
              </a:rPr>
              <a:t>인입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 될 때 낙뢰로부터 유도 전압이 전송선로를 통하여 옥내에 유입되는 것을 방지하는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기기</a:t>
            </a:r>
            <a:endParaRPr lang="en-US" altLang="ko-KR" sz="10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174625" indent="-174625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Al-</a:t>
            </a:r>
            <a:r>
              <a:rPr lang="en-US" altLang="ko-KR" sz="1000" b="1" dirty="0" err="1" smtClean="0">
                <a:latin typeface="맑은 고딕" pitchFamily="50" charset="-127"/>
                <a:ea typeface="맑은 고딕" pitchFamily="50" charset="-127"/>
              </a:rPr>
              <a:t>Diecasting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 Case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로 경량이며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전자파차폐 특성이 탁월</a:t>
            </a:r>
            <a:endParaRPr lang="ko-KR" altLang="en-US" sz="10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Picture 9" descr="사양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792" y="4953000"/>
            <a:ext cx="460375" cy="171450"/>
          </a:xfrm>
          <a:prstGeom prst="rect">
            <a:avLst/>
          </a:prstGeom>
          <a:noFill/>
        </p:spPr>
      </p:pic>
      <p:graphicFrame>
        <p:nvGraphicFramePr>
          <p:cNvPr id="8" name="Group 185"/>
          <p:cNvGraphicFramePr>
            <a:graphicFrameLocks noGrp="1"/>
          </p:cNvGraphicFramePr>
          <p:nvPr/>
        </p:nvGraphicFramePr>
        <p:xfrm>
          <a:off x="686792" y="5360988"/>
          <a:ext cx="5622528" cy="234521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950120"/>
                <a:gridCol w="720080"/>
                <a:gridCol w="936104"/>
                <a:gridCol w="936104"/>
                <a:gridCol w="1080120"/>
              </a:tblGrid>
              <a:tr h="270114">
                <a:tc row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Description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Unit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Specification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Remarks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</a:tr>
              <a:tr h="270114">
                <a:tc vMerge="1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MA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SDM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</a:tr>
              <a:tr h="301538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Frequency Range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MHz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54~806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950~2150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1538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Insertion Loss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≤1.2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≤3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1538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Return Loss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≥10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≥8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9415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Insulation Resistance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Ω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≥1,000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9415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Impedance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Ω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1538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Isolation Voltage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AC 1000V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 minute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직사각형 8"/>
          <p:cNvSpPr/>
          <p:nvPr/>
        </p:nvSpPr>
        <p:spPr>
          <a:xfrm>
            <a:off x="1124744" y="2834571"/>
            <a:ext cx="4824536" cy="246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180975" indent="-180975" algn="l">
              <a:buClr>
                <a:srgbClr val="C00000"/>
              </a:buClr>
              <a:buFont typeface="Wingdings" pitchFamily="2" charset="2"/>
              <a:buChar char="l"/>
            </a:pPr>
            <a:r>
              <a:rPr lang="ko-KR" altLang="en-US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모델명 </a:t>
            </a:r>
            <a:r>
              <a:rPr lang="en-US" altLang="ko-KR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: SCSP-77</a:t>
            </a:r>
            <a:endParaRPr lang="ko-KR" altLang="en-US" sz="10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  <a:ea typeface="HY헤드라인M" pitchFamily="18" charset="-127"/>
            </a:endParaRPr>
          </a:p>
        </p:txBody>
      </p:sp>
      <p:pic>
        <p:nvPicPr>
          <p:cNvPr id="10" name="Picture 5" descr="CSP-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8920" y="1424608"/>
            <a:ext cx="1360487" cy="1225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1" name="Picture 9" descr="안22-3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284663" y="1617663"/>
            <a:ext cx="1016000" cy="935037"/>
          </a:xfrm>
          <a:prstGeom prst="rect">
            <a:avLst/>
          </a:prstGeom>
          <a:noFill/>
        </p:spPr>
      </p:pic>
      <p:sp>
        <p:nvSpPr>
          <p:cNvPr id="33794" name="Rectangle 2"/>
          <p:cNvSpPr>
            <a:spLocks noGrp="1" noChangeArrowheads="1"/>
          </p:cNvSpPr>
          <p:nvPr>
            <p:ph type="title" idx="0"/>
          </p:nvPr>
        </p:nvSpPr>
        <p:spPr>
          <a:xfrm>
            <a:off x="966788" y="561975"/>
            <a:ext cx="4975225" cy="563563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위성 </a:t>
            </a:r>
            <a:r>
              <a:rPr lang="en-US" altLang="ko-KR"/>
              <a:t>Antenna</a:t>
            </a:r>
            <a:endParaRPr lang="en-US" altLang="ko-KR"/>
          </a:p>
        </p:txBody>
      </p:sp>
      <p:pic>
        <p:nvPicPr>
          <p:cNvPr id="33796" name="Picture 4" descr="안22-2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520825" y="1584325"/>
            <a:ext cx="1074738" cy="1025525"/>
          </a:xfrm>
          <a:prstGeom prst="rect">
            <a:avLst/>
          </a:prstGeom>
          <a:noFill/>
        </p:spPr>
      </p:pic>
      <p:sp>
        <p:nvSpPr>
          <p:cNvPr id="33800" name="Text Box 8"/>
          <p:cNvSpPr txBox="1">
            <a:spLocks noChangeArrowheads="1"/>
          </p:cNvSpPr>
          <p:nvPr/>
        </p:nvSpPr>
        <p:spPr>
          <a:xfrm>
            <a:off x="1590675" y="2763838"/>
            <a:ext cx="1174750" cy="23495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lIns="83951" tIns="41976" rIns="83951" bIns="41976">
            <a:spAutoFit/>
          </a:bodyPr>
          <a:lstStyle/>
          <a:p>
            <a:pPr lvl="0" defTabSz="839788">
              <a:spcBef>
                <a:spcPct val="50000"/>
              </a:spcBef>
              <a:defRPr/>
            </a:pPr>
            <a:r>
              <a:rPr lang="en-US" altLang="ko-KR" sz="1000" b="1">
                <a:latin typeface="돋움"/>
                <a:ea typeface="돋움"/>
              </a:rPr>
              <a:t>BS(AS) </a:t>
            </a:r>
            <a:r>
              <a:rPr lang="en-US" altLang="ko-KR" sz="1000" b="1">
                <a:latin typeface="Times New Roman"/>
                <a:ea typeface="돋움"/>
              </a:rPr>
              <a:t>–</a:t>
            </a:r>
            <a:r>
              <a:rPr lang="en-US" altLang="ko-KR" sz="1000" b="1">
                <a:latin typeface="돋움"/>
                <a:ea typeface="돋움"/>
              </a:rPr>
              <a:t> A180</a:t>
            </a:r>
            <a:endParaRPr lang="en-US" altLang="ko-KR" sz="1000" b="1">
              <a:latin typeface="돋움"/>
              <a:ea typeface="돋움"/>
            </a:endParaRP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>
          <a:xfrm>
            <a:off x="4314825" y="2760663"/>
            <a:ext cx="1174750" cy="23495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lIns="83951" tIns="41976" rIns="83951" bIns="41976">
            <a:spAutoFit/>
          </a:bodyPr>
          <a:lstStyle/>
          <a:p>
            <a:pPr lvl="0" defTabSz="839788">
              <a:spcBef>
                <a:spcPct val="50000"/>
              </a:spcBef>
              <a:defRPr/>
            </a:pPr>
            <a:r>
              <a:rPr lang="en-US" altLang="ko-KR" sz="1000" b="1">
                <a:latin typeface="돋움"/>
                <a:ea typeface="돋움"/>
              </a:rPr>
              <a:t>BS(AS) </a:t>
            </a:r>
            <a:r>
              <a:rPr lang="en-US" altLang="ko-KR" sz="1000" b="1">
                <a:latin typeface="Times New Roman"/>
                <a:ea typeface="돋움"/>
              </a:rPr>
              <a:t>–</a:t>
            </a:r>
            <a:r>
              <a:rPr lang="en-US" altLang="ko-KR" sz="1000" b="1">
                <a:latin typeface="돋움"/>
                <a:ea typeface="돋움"/>
              </a:rPr>
              <a:t> A120</a:t>
            </a:r>
            <a:endParaRPr lang="en-US" altLang="ko-KR" sz="1000" b="1">
              <a:latin typeface="돋움"/>
              <a:ea typeface="돋움"/>
            </a:endParaRPr>
          </a:p>
        </p:txBody>
      </p:sp>
      <p:pic>
        <p:nvPicPr>
          <p:cNvPr id="33803" name="Picture 11" descr="기능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60413" y="3413125"/>
            <a:ext cx="482600" cy="169863"/>
          </a:xfrm>
          <a:prstGeom prst="rect">
            <a:avLst/>
          </a:prstGeom>
          <a:noFill/>
        </p:spPr>
      </p:pic>
      <p:sp>
        <p:nvSpPr>
          <p:cNvPr id="33804" name="Text Box 12"/>
          <p:cNvSpPr txBox="1">
            <a:spLocks noChangeArrowheads="1"/>
          </p:cNvSpPr>
          <p:nvPr/>
        </p:nvSpPr>
        <p:spPr>
          <a:xfrm>
            <a:off x="828675" y="3741738"/>
            <a:ext cx="5480050" cy="346075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lIns="83951" tIns="0" rIns="83951" bIns="41976">
            <a:spAutoFit/>
          </a:bodyPr>
          <a:lstStyle/>
          <a:p>
            <a:pPr marL="174625" lvl="0" indent="-174625" algn="l" defTabSz="839788">
              <a:spcBef>
                <a:spcPct val="50000"/>
              </a:spcBef>
              <a:buFont typeface="Wingdings"/>
              <a:buChar char="§"/>
              <a:defRPr/>
            </a:pPr>
            <a:r>
              <a:rPr lang="ko-KR" altLang="en-US" sz="1000">
                <a:latin typeface="Arial Rounded MT Bold"/>
                <a:ea typeface="HY헤드라인M"/>
              </a:rPr>
              <a:t>지상 </a:t>
            </a:r>
            <a:r>
              <a:rPr lang="en-US" altLang="ko-KR" sz="1000">
                <a:latin typeface="Arial Rounded MT Bold"/>
                <a:ea typeface="HY헤드라인M"/>
              </a:rPr>
              <a:t>36,000Km</a:t>
            </a:r>
            <a:r>
              <a:rPr lang="ko-KR" altLang="en-US" sz="1000">
                <a:latin typeface="Arial Rounded MT Bold"/>
                <a:ea typeface="HY헤드라인M"/>
              </a:rPr>
              <a:t>에 위치한 인공위성으로부터 미약한 전파를 수신하여</a:t>
            </a:r>
            <a:r>
              <a:rPr lang="en-US" altLang="ko-KR" sz="1000">
                <a:latin typeface="Arial Rounded MT Bold"/>
                <a:ea typeface="HY헤드라인M"/>
              </a:rPr>
              <a:t>, </a:t>
            </a:r>
            <a:r>
              <a:rPr lang="ko-KR" altLang="en-US" sz="1000">
                <a:latin typeface="Arial Rounded MT Bold"/>
                <a:ea typeface="HY헤드라인M"/>
              </a:rPr>
              <a:t>수신된 전파를 </a:t>
            </a:r>
            <a:r>
              <a:rPr lang="en-US" altLang="ko-KR" sz="1000">
                <a:latin typeface="Arial Rounded MT Bold"/>
                <a:ea typeface="HY헤드라인M"/>
              </a:rPr>
              <a:t>Antenna</a:t>
            </a:r>
            <a:r>
              <a:rPr lang="ko-KR" altLang="en-US" sz="1000">
                <a:latin typeface="Arial Rounded MT Bold"/>
                <a:ea typeface="HY헤드라인M"/>
              </a:rPr>
              <a:t>의 포물면 상의 초점으로 반사</a:t>
            </a:r>
            <a:r>
              <a:rPr lang="en-US" altLang="ko-KR" sz="1000">
                <a:latin typeface="Arial Rounded MT Bold"/>
                <a:ea typeface="HY헤드라인M"/>
              </a:rPr>
              <a:t>, </a:t>
            </a:r>
            <a:r>
              <a:rPr lang="ko-KR" altLang="en-US" sz="1000">
                <a:latin typeface="Arial Rounded MT Bold"/>
                <a:ea typeface="HY헤드라인M"/>
              </a:rPr>
              <a:t>집중시켜 </a:t>
            </a:r>
            <a:r>
              <a:rPr lang="en-US" altLang="ko-KR" sz="1000">
                <a:latin typeface="Arial Rounded MT Bold"/>
                <a:ea typeface="HY헤드라인M"/>
              </a:rPr>
              <a:t>LNB</a:t>
            </a:r>
            <a:r>
              <a:rPr lang="ko-KR" altLang="en-US" sz="1000">
                <a:latin typeface="Arial Rounded MT Bold"/>
                <a:ea typeface="HY헤드라인M"/>
              </a:rPr>
              <a:t>에 신호를 공급하는 장비</a:t>
            </a:r>
            <a:endParaRPr lang="ko-KR" altLang="en-US" sz="1000">
              <a:latin typeface="Arial Rounded MT Bold"/>
              <a:ea typeface="HY헤드라인M"/>
            </a:endParaRPr>
          </a:p>
        </p:txBody>
      </p:sp>
      <p:pic>
        <p:nvPicPr>
          <p:cNvPr id="33805" name="Picture 13" descr="사양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71525" y="4437063"/>
            <a:ext cx="460375" cy="169862"/>
          </a:xfrm>
          <a:prstGeom prst="rect">
            <a:avLst/>
          </a:prstGeom>
          <a:noFill/>
        </p:spPr>
      </p:pic>
      <p:graphicFrame>
        <p:nvGraphicFramePr>
          <p:cNvPr id="34090" name="Group 298"/>
          <p:cNvGraphicFramePr>
            <a:graphicFrameLocks noGrp="1"/>
          </p:cNvGraphicFramePr>
          <p:nvPr/>
        </p:nvGraphicFramePr>
        <p:xfrm>
          <a:off x="898525" y="4789488"/>
          <a:ext cx="5483225" cy="2700339"/>
        </p:xfrm>
        <a:graphic>
          <a:graphicData uri="http://schemas.openxmlformats.org/drawingml/2006/table">
            <a:tbl>
              <a:tblGrid>
                <a:gridCol w="1565275"/>
                <a:gridCol w="1211263"/>
                <a:gridCol w="1354137"/>
                <a:gridCol w="1352550"/>
              </a:tblGrid>
              <a:tr h="225425"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Description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Unit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 gridSpan="2"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Specification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 h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</a:tr>
              <a:tr h="223838">
                <a:tc>
                  <a:txBody>
                    <a:bodyPr vert="horz" lIns="83951" tIns="41976" rIns="83951" bIns="41976" anchor="ctr" anchorCtr="0"/>
                    <a:p>
                      <a:pPr marL="0" marR="0" lvl="0" indent="0" algn="l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Antenna Size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Cm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120,140,160,180,240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</a:tr>
              <a:tr h="225425">
                <a:tc>
                  <a:txBody>
                    <a:bodyPr vert="horz" lIns="83951" tIns="41976" rIns="83951" bIns="41976" anchor="ctr" anchorCtr="0"/>
                    <a:p>
                      <a:pPr marL="0" marR="0" lvl="0" indent="0" algn="l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Reflection Formula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ko-KR" altLang="ko-KR" sz="9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Parabola </a:t>
                      </a:r>
                      <a:r>
                        <a:rPr kumimoji="1" lang="ko-KR" altLang="en-US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방식</a:t>
                      </a:r>
                      <a:endParaRPr kumimoji="1" lang="ko-KR" altLang="en-US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</a:tr>
              <a:tr h="225425">
                <a:tc>
                  <a:txBody>
                    <a:bodyPr vert="horz" lIns="83951" tIns="41976" rIns="83951" bIns="41976" anchor="ctr" anchorCtr="0"/>
                    <a:p>
                      <a:pPr marL="0" marR="0" lvl="0" indent="0" algn="l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Reception Frequency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GHz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10.95~12.75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</a:tr>
              <a:tr h="225425">
                <a:tc>
                  <a:txBody>
                    <a:bodyPr vert="horz" lIns="83951" tIns="41976" rIns="83951" bIns="41976" anchor="ctr" anchorCtr="0"/>
                    <a:p>
                      <a:pPr marL="0" marR="0" lvl="0" indent="0" algn="l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Reception Channel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ko-KR" altLang="ko-KR" sz="9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BS, AS, </a:t>
                      </a:r>
                      <a:r>
                        <a:rPr kumimoji="1" lang="ko-KR" altLang="en-US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무궁화</a:t>
                      </a: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, BBC, CNBC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</a:tr>
              <a:tr h="223838">
                <a:tc rowSpan="5">
                  <a:txBody>
                    <a:bodyPr vert="horz" lIns="83951" tIns="41976" rIns="83951" bIns="41976" anchor="ctr" anchorCtr="0"/>
                    <a:p>
                      <a:pPr marL="0" marR="0" lvl="0" indent="0" algn="l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Gain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dB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A240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47.2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 v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 v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A180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45.3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 v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 v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A160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43.8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 v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 v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A140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42.3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 v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 v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A120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41.5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 vert="horz" lIns="83951" tIns="41976" rIns="83951" bIns="41976" anchor="ctr" anchorCtr="0"/>
                    <a:p>
                      <a:pPr marL="0" marR="0" lvl="0" indent="0" algn="l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Antenna Efficiency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%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65%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</a:tr>
              <a:tr h="225425">
                <a:tc>
                  <a:txBody>
                    <a:bodyPr vert="horz" lIns="83951" tIns="41976" rIns="83951" bIns="41976" anchor="ctr" anchorCtr="0"/>
                    <a:p>
                      <a:pPr marL="0" marR="0" lvl="0" indent="0" algn="l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Direction Control Range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°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ko-KR" altLang="en-US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방위각 </a:t>
                      </a: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360, </a:t>
                      </a:r>
                      <a:r>
                        <a:rPr kumimoji="1" lang="ko-KR" altLang="en-US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양각 </a:t>
                      </a: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0~70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</a:tr>
            </a:tbl>
          </a:graphicData>
        </a:graphic>
      </p:graphicFrame>
      <p:pic>
        <p:nvPicPr>
          <p:cNvPr id="33848" name="Picture 56" descr="외관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760413" y="8035925"/>
            <a:ext cx="482600" cy="173038"/>
          </a:xfrm>
          <a:prstGeom prst="rect">
            <a:avLst/>
          </a:prstGeom>
          <a:noFill/>
        </p:spPr>
      </p:pic>
      <p:sp>
        <p:nvSpPr>
          <p:cNvPr id="33996" name="Text Box 204"/>
          <p:cNvSpPr txBox="1">
            <a:spLocks noChangeArrowheads="1"/>
          </p:cNvSpPr>
          <p:nvPr/>
        </p:nvSpPr>
        <p:spPr>
          <a:xfrm>
            <a:off x="1104900" y="3022600"/>
            <a:ext cx="3732213" cy="204788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lIns="83951" tIns="41976" rIns="83951" bIns="41976">
            <a:spAutoFit/>
          </a:bodyPr>
          <a:lstStyle/>
          <a:p>
            <a:pPr lvl="0" algn="l" defTabSz="839788">
              <a:spcBef>
                <a:spcPct val="50000"/>
              </a:spcBef>
              <a:defRPr/>
            </a:pPr>
            <a:r>
              <a:rPr lang="en-US" altLang="ko-KR" sz="800"/>
              <a:t>※ </a:t>
            </a:r>
            <a:r>
              <a:rPr lang="ko-KR" altLang="en-US" sz="800"/>
              <a:t>제조 </a:t>
            </a:r>
            <a:r>
              <a:rPr lang="en-US" altLang="ko-KR" sz="800"/>
              <a:t>: </a:t>
            </a:r>
            <a:r>
              <a:rPr lang="ko-KR" altLang="en-US" sz="800"/>
              <a:t>삼화기계공업사  </a:t>
            </a:r>
            <a:r>
              <a:rPr lang="en-US" altLang="ko-KR" sz="800"/>
              <a:t>※ </a:t>
            </a:r>
            <a:r>
              <a:rPr lang="ko-KR" altLang="en-US" sz="800"/>
              <a:t>판매 </a:t>
            </a:r>
            <a:r>
              <a:rPr lang="en-US" altLang="ko-KR" sz="800"/>
              <a:t>: </a:t>
            </a:r>
            <a:r>
              <a:rPr lang="ko-KR" altLang="en-US" sz="800"/>
              <a:t>동양텔레콤㈜</a:t>
            </a:r>
            <a:endParaRPr lang="ko-KR" altLang="en-US" sz="800"/>
          </a:p>
        </p:txBody>
      </p:sp>
      <p:pic>
        <p:nvPicPr>
          <p:cNvPr id="33997" name="Picture 205" descr="ant-03"/>
          <p:cNvPicPr>
            <a:picLocks noChangeAspect="1" noChangeArrowheads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3033713" y="1624013"/>
            <a:ext cx="782637" cy="977900"/>
          </a:xfrm>
          <a:prstGeom prst="rect">
            <a:avLst/>
          </a:prstGeom>
          <a:noFill/>
        </p:spPr>
      </p:pic>
      <p:sp>
        <p:nvSpPr>
          <p:cNvPr id="33998" name="Text Box 206"/>
          <p:cNvSpPr txBox="1">
            <a:spLocks noChangeArrowheads="1"/>
          </p:cNvSpPr>
          <p:nvPr/>
        </p:nvSpPr>
        <p:spPr>
          <a:xfrm>
            <a:off x="2949575" y="2763838"/>
            <a:ext cx="1174750" cy="23495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lIns="83951" tIns="41976" rIns="83951" bIns="41976">
            <a:spAutoFit/>
          </a:bodyPr>
          <a:lstStyle/>
          <a:p>
            <a:pPr lvl="0" defTabSz="839788">
              <a:spcBef>
                <a:spcPct val="50000"/>
              </a:spcBef>
              <a:defRPr/>
            </a:pPr>
            <a:r>
              <a:rPr lang="en-US" altLang="ko-KR" sz="1000" b="1">
                <a:latin typeface="돋움"/>
                <a:ea typeface="돋움"/>
              </a:rPr>
              <a:t>BS(AS) </a:t>
            </a:r>
            <a:r>
              <a:rPr lang="en-US" altLang="ko-KR" sz="1000" b="1">
                <a:latin typeface="Times New Roman"/>
                <a:ea typeface="돋움"/>
              </a:rPr>
              <a:t>–</a:t>
            </a:r>
            <a:r>
              <a:rPr lang="en-US" altLang="ko-KR" sz="1000" b="1">
                <a:latin typeface="돋움"/>
                <a:ea typeface="돋움"/>
              </a:rPr>
              <a:t> A160</a:t>
            </a:r>
            <a:endParaRPr lang="en-US" altLang="ko-KR" sz="1000" b="1">
              <a:latin typeface="돋움"/>
              <a:ea typeface="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23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8676" y="1352600"/>
            <a:ext cx="2232199" cy="1349743"/>
          </a:xfrm>
          <a:prstGeom prst="rect">
            <a:avLst/>
          </a:prstGeom>
          <a:noFill/>
        </p:spPr>
      </p:pic>
      <p:pic>
        <p:nvPicPr>
          <p:cNvPr id="34821" name="Picture 5" descr="기능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80" y="3611563"/>
            <a:ext cx="482600" cy="171450"/>
          </a:xfrm>
          <a:prstGeom prst="rect">
            <a:avLst/>
          </a:prstGeom>
          <a:noFill/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16942" y="4016896"/>
            <a:ext cx="5480050" cy="42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951" tIns="0" rIns="83951" bIns="41976">
            <a:spAutoFit/>
          </a:bodyPr>
          <a:lstStyle/>
          <a:p>
            <a:pPr marL="174625" indent="-174625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Ku Band : 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위성 안테나로부터 수신된 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SHF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대의 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12GHz 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신호를 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IF 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주파수로 변환하는 기기</a:t>
            </a:r>
          </a:p>
          <a:p>
            <a:pPr marL="174625" indent="-174625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C-Band : 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위성 안테나로부터 수신된 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SHF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대의 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4GHz 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신호를 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IF 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주파수로 변환하는 기기</a:t>
            </a:r>
          </a:p>
        </p:txBody>
      </p:sp>
      <p:pic>
        <p:nvPicPr>
          <p:cNvPr id="34823" name="Picture 7" descr="사양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792" y="4902200"/>
            <a:ext cx="460375" cy="171450"/>
          </a:xfrm>
          <a:prstGeom prst="rect">
            <a:avLst/>
          </a:prstGeom>
          <a:noFill/>
        </p:spPr>
      </p:pic>
      <p:graphicFrame>
        <p:nvGraphicFramePr>
          <p:cNvPr id="35017" name="Group 201"/>
          <p:cNvGraphicFramePr>
            <a:graphicFrameLocks noGrp="1"/>
          </p:cNvGraphicFramePr>
          <p:nvPr/>
        </p:nvGraphicFramePr>
        <p:xfrm>
          <a:off x="686792" y="5335588"/>
          <a:ext cx="5622528" cy="2425723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605041"/>
                <a:gridCol w="950653"/>
                <a:gridCol w="1533417"/>
                <a:gridCol w="1533417"/>
              </a:tblGrid>
              <a:tr h="269947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Description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Unit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BS(Ku)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CS(C)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</a:tr>
              <a:tr h="269947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Receiving Frequency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GHz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11.70~12.01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3.7~4.2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8047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Lo. Frequency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GHz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10.678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5.15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947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IF Frequency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GHz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0.95~1.45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0.95~1.35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947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Noise Figure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≤0.9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≤0.7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8047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Gain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≥55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≥65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947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VSWR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2.0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2.0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947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Connection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 type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 type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947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Operating Temperature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8~30V/DC 15mA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15~25V/90mV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4876" name="Picture 60" descr="외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80" y="8058150"/>
            <a:ext cx="482600" cy="173038"/>
          </a:xfrm>
          <a:prstGeom prst="rect">
            <a:avLst/>
          </a:prstGeom>
          <a:noFill/>
        </p:spPr>
      </p:pic>
      <p:sp>
        <p:nvSpPr>
          <p:cNvPr id="10" name="제목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위성 </a:t>
            </a:r>
            <a:r>
              <a:rPr lang="en-US" altLang="ko-KR" dirty="0" smtClean="0"/>
              <a:t>Converter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1124744" y="2834714"/>
            <a:ext cx="4824536" cy="40011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180975" indent="-180975" algn="l">
              <a:buClr>
                <a:srgbClr val="C00000"/>
              </a:buClr>
              <a:buFont typeface="Wingdings" pitchFamily="2" charset="2"/>
              <a:buChar char="l"/>
            </a:pPr>
            <a:r>
              <a:rPr lang="ko-KR" altLang="en-US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모델명 </a:t>
            </a:r>
            <a:r>
              <a:rPr lang="en-US" altLang="ko-KR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: BS, CS Converter</a:t>
            </a:r>
          </a:p>
          <a:p>
            <a:pPr marL="180975" indent="-180975" algn="l">
              <a:buClr>
                <a:srgbClr val="C00000"/>
              </a:buClr>
              <a:buFont typeface="Wingdings" pitchFamily="2" charset="2"/>
              <a:buChar char="l"/>
            </a:pPr>
            <a:r>
              <a:rPr lang="ko-KR" altLang="en-US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수입판매 </a:t>
            </a:r>
            <a:r>
              <a:rPr lang="en-US" altLang="ko-KR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: </a:t>
            </a:r>
            <a:r>
              <a:rPr lang="ko-KR" altLang="en-US" sz="1000" b="1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동양텔레콤</a:t>
            </a:r>
            <a:r>
              <a:rPr lang="ko-KR" altLang="en-US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㈜</a:t>
            </a:r>
            <a:endParaRPr lang="en-US" altLang="ko-KR" sz="1000" b="1" dirty="0" smtClean="0">
              <a:solidFill>
                <a:schemeClr val="tx2">
                  <a:lumMod val="50000"/>
                </a:schemeClr>
              </a:solidFill>
              <a:latin typeface="Arial Black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23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2254" y="1496616"/>
            <a:ext cx="2370882" cy="1032933"/>
          </a:xfrm>
          <a:prstGeom prst="rect">
            <a:avLst/>
          </a:prstGeom>
          <a:noFill/>
        </p:spPr>
      </p:pic>
      <p:pic>
        <p:nvPicPr>
          <p:cNvPr id="35846" name="Picture 6" descr="기능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80" y="3438525"/>
            <a:ext cx="482600" cy="169863"/>
          </a:xfrm>
          <a:prstGeom prst="rect">
            <a:avLst/>
          </a:prstGeom>
          <a:noFill/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616942" y="3825875"/>
            <a:ext cx="5665788" cy="58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951" tIns="0" rIns="83951" bIns="41976">
            <a:spAutoFit/>
          </a:bodyPr>
          <a:lstStyle/>
          <a:p>
            <a:pPr marL="174625" indent="-174625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LNB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와 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Tuner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간의 전송거리가 멀어 발생하는 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Cable 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손실을 보상하여 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Tuner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에 충분한 신호가 입력되도록 증폭하여 주는 기기</a:t>
            </a:r>
          </a:p>
          <a:p>
            <a:pPr marL="174625" indent="-174625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Mini Type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으로 설치가 용이</a:t>
            </a:r>
          </a:p>
        </p:txBody>
      </p:sp>
      <p:pic>
        <p:nvPicPr>
          <p:cNvPr id="35848" name="Picture 8" descr="사양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792" y="4905375"/>
            <a:ext cx="460375" cy="171450"/>
          </a:xfrm>
          <a:prstGeom prst="rect">
            <a:avLst/>
          </a:prstGeom>
          <a:noFill/>
        </p:spPr>
      </p:pic>
      <p:graphicFrame>
        <p:nvGraphicFramePr>
          <p:cNvPr id="36055" name="Group 215"/>
          <p:cNvGraphicFramePr>
            <a:graphicFrameLocks noGrp="1"/>
          </p:cNvGraphicFramePr>
          <p:nvPr/>
        </p:nvGraphicFramePr>
        <p:xfrm>
          <a:off x="686792" y="5391419"/>
          <a:ext cx="5622528" cy="172182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263441"/>
                <a:gridCol w="1169472"/>
                <a:gridCol w="2189615"/>
              </a:tblGrid>
              <a:tr h="28697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Description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Unit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Specification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</a:tr>
              <a:tr h="28697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Frequency Range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MHz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950~2,350MHz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697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Gain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≥13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697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Noise Figure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≤5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697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Output Level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94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697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Power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DC12~22V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5901" name="Picture 61" descr="외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80" y="7658695"/>
            <a:ext cx="482600" cy="174625"/>
          </a:xfrm>
          <a:prstGeom prst="rect">
            <a:avLst/>
          </a:prstGeom>
          <a:noFill/>
        </p:spPr>
      </p:pic>
      <p:sp>
        <p:nvSpPr>
          <p:cNvPr id="10" name="제목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위성 </a:t>
            </a:r>
            <a:r>
              <a:rPr lang="en-US" altLang="ko-KR" dirty="0" smtClean="0"/>
              <a:t>Amplifier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1124744" y="2834571"/>
            <a:ext cx="4824536" cy="246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180975" indent="-180975" algn="l">
              <a:buClr>
                <a:srgbClr val="C00000"/>
              </a:buClr>
              <a:buFont typeface="Wingdings" pitchFamily="2" charset="2"/>
              <a:buChar char="l"/>
            </a:pPr>
            <a:r>
              <a:rPr lang="ko-KR" altLang="en-US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모델명 </a:t>
            </a:r>
            <a:r>
              <a:rPr lang="en-US" altLang="ko-KR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: BS-L20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smtClean="0"/>
              <a:t>디지털</a:t>
            </a:r>
            <a:r>
              <a:rPr lang="en-US" altLang="ko-KR" sz="2400" dirty="0" smtClean="0">
                <a:latin typeface="Arial Black" pitchFamily="34" charset="0"/>
              </a:rPr>
              <a:t> </a:t>
            </a:r>
            <a:r>
              <a:rPr lang="ko-KR" altLang="en-US" sz="2400" dirty="0" smtClean="0">
                <a:latin typeface="Arial Black" pitchFamily="34" charset="0"/>
              </a:rPr>
              <a:t>위성 수신기 </a:t>
            </a:r>
            <a:r>
              <a:rPr lang="en-US" altLang="ko-KR" sz="2400" dirty="0" smtClean="0">
                <a:latin typeface="Arial Black" pitchFamily="34" charset="0"/>
              </a:rPr>
              <a:t>(</a:t>
            </a:r>
            <a:r>
              <a:rPr lang="en-US" altLang="ko-KR" dirty="0" smtClean="0"/>
              <a:t>KS, CS)</a:t>
            </a:r>
            <a:endParaRPr lang="ko-KR" altLang="en-US" sz="2400" dirty="0" smtClean="0">
              <a:latin typeface="Arial Black" pitchFamily="34" charset="0"/>
            </a:endParaRPr>
          </a:p>
        </p:txBody>
      </p:sp>
      <p:pic>
        <p:nvPicPr>
          <p:cNvPr id="2052" name="Picture 4" descr="기능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275" y="3089561"/>
            <a:ext cx="4826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사양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963" y="4346327"/>
            <a:ext cx="4603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Box 93"/>
          <p:cNvSpPr txBox="1">
            <a:spLocks noChangeArrowheads="1"/>
          </p:cNvSpPr>
          <p:nvPr/>
        </p:nvSpPr>
        <p:spPr bwMode="auto">
          <a:xfrm>
            <a:off x="696913" y="3273827"/>
            <a:ext cx="568441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7313" indent="-87313" algn="l">
              <a:lnSpc>
                <a:spcPts val="1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</a:pP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위성신호를 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IF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주파수로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변환 후 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Audio, Video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신호로 </a:t>
            </a:r>
            <a:r>
              <a:rPr lang="ko-KR" altLang="en-US" sz="1000" b="1" dirty="0" err="1" smtClean="0">
                <a:latin typeface="맑은 고딕" pitchFamily="50" charset="-127"/>
                <a:ea typeface="맑은 고딕" pitchFamily="50" charset="-127"/>
              </a:rPr>
              <a:t>복조하기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위하여 사용하는 기기</a:t>
            </a:r>
            <a:endParaRPr lang="en-US" altLang="ko-KR" sz="1000" b="1" dirty="0">
              <a:latin typeface="맑은 고딕" pitchFamily="50" charset="-127"/>
              <a:ea typeface="맑은 고딕" pitchFamily="50" charset="-127"/>
            </a:endParaRPr>
          </a:p>
          <a:p>
            <a:pPr marL="87313" indent="-87313" algn="l">
              <a:lnSpc>
                <a:spcPts val="1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</a:pP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MPEG-2 MP@HL, MPEG-4 AVC MP@L3, MP@L4, HP@L4</a:t>
            </a:r>
          </a:p>
          <a:p>
            <a:pPr marL="87313" indent="-87313" algn="l">
              <a:lnSpc>
                <a:spcPts val="1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</a:pP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Component(Y </a:t>
            </a:r>
            <a:r>
              <a:rPr lang="en-US" altLang="ko-KR" sz="1000" b="1" dirty="0" err="1" smtClean="0">
                <a:latin typeface="맑은 고딕" pitchFamily="50" charset="-127"/>
                <a:ea typeface="맑은 고딕" pitchFamily="50" charset="-127"/>
              </a:rPr>
              <a:t>Pb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 Pr) &amp; Composite(CVBS)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출력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(NTSC/PAL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지원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87313" indent="-87313" algn="l">
              <a:lnSpc>
                <a:spcPts val="1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</a:pP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HDMI interface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지원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위성을 통한 업그레이드 지원</a:t>
            </a:r>
            <a:endParaRPr lang="en-US" altLang="ko-KR" sz="10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87313" indent="-87313" algn="l">
              <a:lnSpc>
                <a:spcPts val="1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</a:pP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3,600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개 채널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선호채널 그룹 관리기능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1" dirty="0" err="1" smtClean="0">
                <a:latin typeface="맑은 고딕" pitchFamily="50" charset="-127"/>
                <a:ea typeface="맑은 고딕" pitchFamily="50" charset="-127"/>
              </a:rPr>
              <a:t>채널별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음량 저장 및 연령제한기능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자동 시간보정기능</a:t>
            </a:r>
            <a:endParaRPr lang="en-US" altLang="ko-KR" sz="10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87313" indent="-87313" algn="l">
              <a:lnSpc>
                <a:spcPts val="1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</a:pP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사용자 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PID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설정기능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, USB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를 이용한 편리한 소프트웨어 업그레이드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화면 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Zoom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기능</a:t>
            </a:r>
            <a:endParaRPr lang="en-US" altLang="ko-KR" sz="10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692696" y="4641286"/>
          <a:ext cx="5616624" cy="4488168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080120"/>
                <a:gridCol w="1512168"/>
                <a:gridCol w="3024336"/>
              </a:tblGrid>
              <a:tr h="20540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Description</a:t>
                      </a:r>
                    </a:p>
                  </a:txBody>
                  <a:tcPr marL="48470" marR="48470" marT="24235" marB="2423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1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endParaRPr lang="ko-KR" sz="9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8470" marR="48470" marT="24235" marB="2423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Specification</a:t>
                      </a:r>
                      <a:endParaRPr lang="ko-KR" sz="900" b="1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8470" marR="48470" marT="24235" marB="2423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1E4"/>
                    </a:solidFill>
                  </a:tcPr>
                </a:tc>
              </a:tr>
              <a:tr h="188539">
                <a:tc rowSpan="8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1" kern="100" dirty="0" smtClean="0"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튜너 </a:t>
                      </a:r>
                      <a:r>
                        <a:rPr lang="en-US" altLang="ko-KR" sz="800" b="1" kern="100" dirty="0" smtClean="0"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&amp; </a:t>
                      </a:r>
                      <a:r>
                        <a:rPr lang="ko-KR" altLang="en-US" sz="800" b="1" kern="100" dirty="0" smtClean="0"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채널</a:t>
                      </a:r>
                      <a:endParaRPr lang="ko-KR" altLang="ko-KR" sz="800" b="1" kern="100" dirty="0" smtClean="0"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endParaRPr lang="ko-KR" sz="800" b="1" kern="100" dirty="0"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48470" marR="48470" marT="24235" marB="2423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altLang="en-US" sz="80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안테나 입력단자</a:t>
                      </a: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8470" marR="48470" marT="24235" marB="2423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altLang="ko-KR" sz="80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F-Type,</a:t>
                      </a:r>
                      <a:r>
                        <a:rPr lang="en-US" altLang="ko-KR" sz="800" kern="100" baseline="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IEC 169-24, Female</a:t>
                      </a: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7796" marR="48470" marT="24235" marB="2423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8539">
                <a:tc vMerge="1"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8470" marR="48470" marT="24235" marB="242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altLang="en-US" sz="80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수신주파수</a:t>
                      </a: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8470" marR="48470" marT="24235" marB="2423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altLang="ko-KR" sz="80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950MHz to 2150MHz</a:t>
                      </a: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7796" marR="48470" marT="24235" marB="2423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8539">
                <a:tc vMerge="1"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8470" marR="48470" marT="24235" marB="242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altLang="en-US" sz="80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신호레벨</a:t>
                      </a: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8470" marR="48470" marT="24235" marB="2423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altLang="ko-KR" sz="80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-25 to -65dBm</a:t>
                      </a: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7796" marR="48470" marT="24235" marB="2423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8539">
                <a:tc vMerge="1"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8470" marR="48470" marT="24235" marB="242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altLang="en-US" sz="80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안테나 공급전원</a:t>
                      </a: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8470" marR="48470" marT="24235" marB="2423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altLang="en-US" sz="80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수직 </a:t>
                      </a:r>
                      <a:r>
                        <a:rPr lang="en-US" altLang="ko-KR" sz="80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: +13.3V, </a:t>
                      </a:r>
                      <a:r>
                        <a:rPr lang="ko-KR" altLang="en-US" sz="80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수평 </a:t>
                      </a:r>
                      <a:r>
                        <a:rPr lang="en-US" altLang="ko-KR" sz="80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: +18.3V,</a:t>
                      </a:r>
                      <a:r>
                        <a:rPr lang="en-US" altLang="ko-KR" sz="800" kern="100" baseline="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</a:t>
                      </a:r>
                      <a:r>
                        <a:rPr lang="ko-KR" altLang="en-US" sz="800" kern="100" baseline="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전류 </a:t>
                      </a:r>
                      <a:r>
                        <a:rPr lang="en-US" altLang="ko-KR" sz="800" kern="100" baseline="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: Max 500mA</a:t>
                      </a: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7796" marR="48470" marT="24235" marB="2423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8539">
                <a:tc vMerge="1"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8470" marR="48470" marT="24235" marB="242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altLang="ko-KR" sz="80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22KHz</a:t>
                      </a:r>
                      <a:r>
                        <a:rPr lang="en-US" altLang="ko-KR" sz="800" kern="100" baseline="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Tone</a:t>
                      </a: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8470" marR="48470" marT="24235" marB="2423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altLang="en-US" sz="80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주파수 </a:t>
                      </a:r>
                      <a:r>
                        <a:rPr lang="en-US" altLang="ko-KR" sz="80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: 22</a:t>
                      </a:r>
                      <a:r>
                        <a:rPr kumimoji="0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±4KHz, </a:t>
                      </a:r>
                      <a:r>
                        <a:rPr kumimoji="0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크기 </a:t>
                      </a:r>
                      <a:r>
                        <a:rPr kumimoji="0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0.7±0.2V</a:t>
                      </a: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7796" marR="48470" marT="24235" marB="2423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8539">
                <a:tc vMerge="1"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8470" marR="48470" marT="24235" marB="242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altLang="en-US" sz="800" kern="100" dirty="0" err="1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다이젝</a:t>
                      </a: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8470" marR="48470" marT="24235" marB="2423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altLang="ko-KR" sz="80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Version 1.0,</a:t>
                      </a:r>
                      <a:r>
                        <a:rPr lang="en-US" altLang="ko-KR" sz="800" kern="100" baseline="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1.2, USALS</a:t>
                      </a: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7796" marR="48470" marT="24235" marB="2423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8539">
                <a:tc vMerge="1"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8470" marR="48470" marT="24235" marB="242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altLang="en-US" sz="800" kern="100" dirty="0" err="1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디모듈레이션</a:t>
                      </a: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8470" marR="48470" marT="24235" marB="2423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altLang="ko-KR" sz="80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QP</a:t>
                      </a:r>
                      <a:r>
                        <a:rPr lang="ko-KR" altLang="en-US" sz="80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나</a:t>
                      </a:r>
                      <a:r>
                        <a:rPr lang="en-US" altLang="ko-KR" sz="80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, 8APSK, 16APSK, 32APSK</a:t>
                      </a: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7796" marR="48470" marT="24235" marB="2423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8539">
                <a:tc vMerge="1"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8470" marR="48470" marT="24235" marB="242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altLang="en-US" sz="80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입력심벌범위</a:t>
                      </a: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8470" marR="48470" marT="24235" marB="2423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altLang="ko-KR" sz="80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DVB-S</a:t>
                      </a:r>
                      <a:r>
                        <a:rPr lang="en-US" altLang="ko-KR" sz="800" kern="100" baseline="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: 2~45MS/s, DVB-S2 : 10~30MS/s (QPSK/8PSK)</a:t>
                      </a: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7796" marR="48470" marT="24235" marB="2423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8539">
                <a:tc rowSpan="4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800" b="1" kern="100" dirty="0" smtClean="0"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MPEG</a:t>
                      </a:r>
                      <a:r>
                        <a:rPr lang="en-US" altLang="ko-KR" sz="800" b="1" kern="100" baseline="0" dirty="0" smtClean="0"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 </a:t>
                      </a:r>
                      <a:r>
                        <a:rPr lang="ko-KR" altLang="en-US" sz="800" b="1" kern="100" baseline="0" dirty="0" err="1" smtClean="0"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디코딩</a:t>
                      </a:r>
                      <a:r>
                        <a:rPr lang="ko-KR" altLang="en-US" sz="800" b="1" kern="100" baseline="0" dirty="0" smtClean="0"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 사양</a:t>
                      </a:r>
                      <a:endParaRPr lang="ko-KR" sz="800" b="1" kern="100" dirty="0"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48470" marR="48470" marT="24235" marB="2423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altLang="en-US" sz="80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프로파일</a:t>
                      </a: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8470" marR="48470" marT="24235" marB="2423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altLang="ko-KR" sz="80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MPEG-2</a:t>
                      </a:r>
                      <a:r>
                        <a:rPr lang="en-US" altLang="ko-KR" sz="800" kern="100" baseline="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MP@HL, MPGE-4 AVC MP@L3,MP@L4, HP@L4</a:t>
                      </a: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7796" marR="48470" marT="24235" marB="2423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8539">
                <a:tc vMerge="1"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8470" marR="48470" marT="24235" marB="242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altLang="en-US" sz="80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입력범위 및 비디오 포맷</a:t>
                      </a: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8470" marR="48470" marT="24235" marB="2423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15MB/s Max &amp; 4:3, 16:9</a:t>
                      </a:r>
                      <a:endParaRPr lang="ko-KR" altLang="ko-KR" sz="800" kern="100" dirty="0" smtClean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7796" marR="48470" marT="24235" marB="2423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8539">
                <a:tc vMerge="1"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8470" marR="48470" marT="24235" marB="242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altLang="en-US" sz="80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해상도</a:t>
                      </a: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8470" marR="48470" marT="24235" marB="2423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altLang="ko-KR" sz="80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1080i, 1080P, 480I/576I, 480P/576P, 720P</a:t>
                      </a: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7796" marR="48470" marT="24235" marB="2423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8539">
                <a:tc vMerge="1"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8470" marR="48470" marT="24235" marB="242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altLang="en-US" sz="80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오디오 </a:t>
                      </a:r>
                      <a:r>
                        <a:rPr lang="ko-KR" altLang="en-US" sz="800" kern="100" dirty="0" err="1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디코딩</a:t>
                      </a:r>
                      <a:r>
                        <a:rPr lang="ko-KR" altLang="en-US" sz="80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및 오디오 모드</a:t>
                      </a: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8470" marR="48470" marT="24235" marB="2423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altLang="ko-KR" sz="80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MPEG-1</a:t>
                      </a:r>
                      <a:r>
                        <a:rPr lang="en-US" altLang="ko-KR" sz="800" kern="100" baseline="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Layer Ⅱ, Dolby-AC3 Audio</a:t>
                      </a: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7796" marR="48470" marT="24235" marB="2423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8539">
                <a:tc rowSpan="2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altLang="en-US" sz="800" b="1" kern="100" dirty="0" smtClean="0"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메모리</a:t>
                      </a:r>
                      <a:endParaRPr lang="ko-KR" sz="800" b="1" kern="100" dirty="0"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48470" marR="48470" marT="24235" marB="2423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altLang="en-US" sz="80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플래시 메모리</a:t>
                      </a: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8470" marR="48470" marT="24235" marB="2423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4MB</a:t>
                      </a:r>
                      <a:endParaRPr lang="ko-KR" altLang="ko-KR" sz="800" kern="100" dirty="0" smtClean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7796" marR="48470" marT="24235" marB="2423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8539">
                <a:tc vMerge="1"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8470" marR="48470" marT="24235" marB="242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altLang="ko-KR" sz="80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RAM</a:t>
                      </a: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8470" marR="48470" marT="24235" marB="2423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altLang="ko-KR" sz="80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DDR </a:t>
                      </a:r>
                      <a:r>
                        <a:rPr lang="en-US" altLang="ko-KR" sz="800" kern="100" baseline="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Ⅱ 128MB</a:t>
                      </a: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7796" marR="48470" marT="24235" marB="2423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3446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altLang="en-US" sz="800" b="1" kern="100" dirty="0" smtClean="0"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오디오</a:t>
                      </a:r>
                      <a:r>
                        <a:rPr lang="en-US" altLang="ko-KR" sz="800" b="1" kern="100" dirty="0" smtClean="0"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/</a:t>
                      </a:r>
                      <a:r>
                        <a:rPr lang="ko-KR" altLang="en-US" sz="800" b="1" kern="100" dirty="0" smtClean="0"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비디오</a:t>
                      </a:r>
                      <a:endParaRPr lang="ko-KR" sz="800" b="1" kern="100" dirty="0"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48470" marR="48470" marT="24235" marB="2423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비디오 및 오디오 출력</a:t>
                      </a:r>
                      <a:endParaRPr lang="ko-KR" altLang="ko-KR" sz="800" kern="100" dirty="0" smtClean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8470" marR="48470" marT="24235" marB="2423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altLang="ko-KR" sz="80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RCA(CVBS) </a:t>
                      </a:r>
                      <a:r>
                        <a:rPr lang="en-US" altLang="ko-KR" sz="800" kern="100" dirty="0" err="1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YPbR</a:t>
                      </a:r>
                      <a:r>
                        <a:rPr lang="en-US" altLang="ko-KR" sz="80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, HDMI,</a:t>
                      </a:r>
                      <a:r>
                        <a:rPr lang="en-US" altLang="ko-KR" sz="800" kern="100" baseline="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Audio L/R, S/PDIF(Digital Audio Output)</a:t>
                      </a: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7796" marR="48470" marT="24235" marB="2423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8539">
                <a:tc rowSpan="3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altLang="en-US" sz="800" b="1" kern="100" dirty="0" smtClean="0"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전원</a:t>
                      </a:r>
                      <a:endParaRPr lang="ko-KR" sz="800" b="1" kern="100" dirty="0"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48470" marR="48470" marT="24235" marB="2423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altLang="en-US" sz="80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입력전원</a:t>
                      </a: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8470" marR="48470" marT="24235" marB="2423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altLang="ko-KR" sz="80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90~250V AC, 50/60Hz</a:t>
                      </a: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7796" marR="48470" marT="24235" marB="2423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8539">
                <a:tc vMerge="1"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8470" marR="48470" marT="24235" marB="242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altLang="en-US" sz="80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전원타입</a:t>
                      </a: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8470" marR="48470" marT="24235" marB="2423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altLang="ko-KR" sz="80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SMPS</a:t>
                      </a: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7796" marR="48470" marT="24235" marB="2423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8539">
                <a:tc vMerge="1"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8470" marR="48470" marT="24235" marB="242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altLang="en-US" sz="80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소비전력</a:t>
                      </a: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8470" marR="48470" marT="24235" marB="2423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altLang="ko-KR" sz="80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Max 30W</a:t>
                      </a: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7796" marR="48470" marT="24235" marB="2423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8539">
                <a:tc rowSpan="4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altLang="en-US" sz="800" b="1" kern="100" dirty="0" smtClean="0">
                          <a:latin typeface="맑은 고딕" pitchFamily="50" charset="-127"/>
                          <a:ea typeface="맑은 고딕" pitchFamily="50" charset="-127"/>
                          <a:cs typeface="Arial" pitchFamily="34" charset="0"/>
                        </a:rPr>
                        <a:t>기구사양</a:t>
                      </a:r>
                      <a:endParaRPr lang="ko-KR" sz="800" b="1" kern="100" dirty="0">
                        <a:latin typeface="맑은 고딕" pitchFamily="50" charset="-127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marL="48470" marR="48470" marT="24235" marB="2423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altLang="en-US" sz="80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사이즈</a:t>
                      </a: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8470" marR="48470" marT="24235" marB="2423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altLang="ko-KR" sz="80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485(W)</a:t>
                      </a:r>
                      <a:r>
                        <a:rPr lang="en-US" altLang="ko-KR" sz="800" kern="1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  <a:cs typeface="Times New Roman"/>
                        </a:rPr>
                        <a:t>×245(D)×44(H)mm</a:t>
                      </a: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7796" marR="48470" marT="24235" marB="2423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8539">
                <a:tc vMerge="1"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8470" marR="48470" marT="24235" marB="242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altLang="en-US" sz="80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무게</a:t>
                      </a: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8470" marR="48470" marT="24235" marB="2423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altLang="en-US" sz="80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약 </a:t>
                      </a:r>
                      <a:r>
                        <a:rPr lang="en-US" altLang="ko-KR" sz="80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2.1Kg</a:t>
                      </a: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7796" marR="48470" marT="24235" marB="2423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8539">
                <a:tc vMerge="1"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8470" marR="48470" marT="24235" marB="242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ko-KR" altLang="en-US" sz="80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동작온도</a:t>
                      </a: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8470" marR="48470" marT="24235" marB="2423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altLang="ko-KR" sz="80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0</a:t>
                      </a:r>
                      <a:r>
                        <a:rPr lang="ko-KR" altLang="ko-KR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℃</a:t>
                      </a:r>
                      <a:r>
                        <a:rPr lang="en-US" altLang="ko-KR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 + 45</a:t>
                      </a:r>
                      <a:r>
                        <a:rPr lang="ko-KR" altLang="ko-KR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℃</a:t>
                      </a: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7796" marR="48470" marT="24235" marB="2423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8539">
                <a:tc vMerge="1"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8470" marR="48470" marT="24235" marB="242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 smtClean="0"/>
                        <a:t>보관온도</a:t>
                      </a:r>
                      <a:endParaRPr lang="ko-KR" altLang="en-US" sz="800" dirty="0"/>
                    </a:p>
                  </a:txBody>
                  <a:tcPr marL="48470" marR="48470" marT="24235" marB="2423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altLang="ko-KR" sz="80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-10</a:t>
                      </a:r>
                      <a:r>
                        <a:rPr lang="ko-KR" altLang="ko-KR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℃</a:t>
                      </a:r>
                      <a:r>
                        <a:rPr lang="en-US" altLang="ko-KR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+ 70</a:t>
                      </a:r>
                      <a:r>
                        <a:rPr lang="ko-KR" altLang="ko-KR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℃</a:t>
                      </a:r>
                      <a:endParaRPr lang="ko-KR" sz="80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47796" marR="48470" marT="24235" marB="2423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그림 10" descr="DSR-HD800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259" y="1597199"/>
            <a:ext cx="3888432" cy="827508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124744" y="2834571"/>
            <a:ext cx="4824536" cy="246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180975" indent="-180975" algn="l">
              <a:buClr>
                <a:srgbClr val="C00000"/>
              </a:buClr>
              <a:buFont typeface="Wingdings" pitchFamily="2" charset="2"/>
              <a:buChar char="l"/>
            </a:pPr>
            <a:r>
              <a:rPr lang="ko-KR" altLang="en-US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모델명 </a:t>
            </a:r>
            <a:r>
              <a:rPr lang="en-US" altLang="ko-KR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: DSR-HD800S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 descr="기능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80" y="3363913"/>
            <a:ext cx="482600" cy="169862"/>
          </a:xfrm>
          <a:prstGeom prst="rect">
            <a:avLst/>
          </a:prstGeom>
          <a:noFill/>
        </p:spPr>
      </p:pic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647105" y="3675063"/>
            <a:ext cx="5665787" cy="65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951" tIns="0" rIns="83951" bIns="41976">
            <a:spAutoFit/>
          </a:bodyPr>
          <a:lstStyle/>
          <a:p>
            <a:pPr marL="174625" indent="-174625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54~2150MHz 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까지의 </a:t>
            </a:r>
            <a:r>
              <a:rPr lang="ko-KR" altLang="en-US" sz="1000" b="1" dirty="0" err="1">
                <a:latin typeface="맑은 고딕" pitchFamily="50" charset="-127"/>
                <a:ea typeface="맑은 고딕" pitchFamily="50" charset="-127"/>
              </a:rPr>
              <a:t>광대역에서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 평판한 주파수 특성을 가짐</a:t>
            </a:r>
          </a:p>
          <a:p>
            <a:pPr marL="174625" indent="-174625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AI-</a:t>
            </a:r>
            <a:r>
              <a:rPr lang="en-US" altLang="ko-KR" sz="1000" b="1" dirty="0" err="1">
                <a:latin typeface="맑은 고딕" pitchFamily="50" charset="-127"/>
                <a:ea typeface="맑은 고딕" pitchFamily="50" charset="-127"/>
              </a:rPr>
              <a:t>Diecasting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재질의 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Case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로 내구성이 우수하고 전자파 차폐 특성도 우수함</a:t>
            </a:r>
          </a:p>
          <a:p>
            <a:pPr marL="174625" indent="-174625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양방향 전송용 기기</a:t>
            </a:r>
          </a:p>
        </p:txBody>
      </p:sp>
      <p:pic>
        <p:nvPicPr>
          <p:cNvPr id="37896" name="Picture 8" descr="사양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792" y="4664968"/>
            <a:ext cx="460375" cy="171450"/>
          </a:xfrm>
          <a:prstGeom prst="rect">
            <a:avLst/>
          </a:prstGeom>
          <a:noFill/>
        </p:spPr>
      </p:pic>
      <p:graphicFrame>
        <p:nvGraphicFramePr>
          <p:cNvPr id="162837" name="Group 2069"/>
          <p:cNvGraphicFramePr>
            <a:graphicFrameLocks noGrp="1"/>
          </p:cNvGraphicFramePr>
          <p:nvPr/>
        </p:nvGraphicFramePr>
        <p:xfrm>
          <a:off x="686792" y="5082480"/>
          <a:ext cx="5729288" cy="2822844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362075"/>
                <a:gridCol w="573088"/>
                <a:gridCol w="379412"/>
                <a:gridCol w="379413"/>
                <a:gridCol w="379412"/>
                <a:gridCol w="379413"/>
                <a:gridCol w="379412"/>
                <a:gridCol w="379413"/>
                <a:gridCol w="379412"/>
                <a:gridCol w="379413"/>
                <a:gridCol w="379412"/>
                <a:gridCol w="379413"/>
              </a:tblGrid>
              <a:tr h="260782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Description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Unit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Specification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0782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Frequency Range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MHz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54~2150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9739">
                <a:tc rowSpan="2"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Number of Port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2WAY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3WAY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4WAY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6WAY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8WAY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97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MA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SDM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MA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SDM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MA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SDM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MA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SDM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MA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SDM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0782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Insertion Loss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이하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4.5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7.5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9.5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8.5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11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11.5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16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13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18.5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0782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Return Loss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14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12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13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11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11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9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8946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Port to Port Isolation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17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17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17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17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17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0782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Frequency Response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이내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±1.5(MA)/±3.0(SDM)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0782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Hum Modulation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이하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-65(MA)/-60(SDM) (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전류 통과형에 한함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8946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Current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Ampere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0.5(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전류 통과형에 한함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0782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Impedance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OHM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7927" name="Picture 39" descr="외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80" y="8452371"/>
            <a:ext cx="482600" cy="173037"/>
          </a:xfrm>
          <a:prstGeom prst="rect">
            <a:avLst/>
          </a:prstGeom>
          <a:noFill/>
        </p:spPr>
      </p:pic>
      <p:sp>
        <p:nvSpPr>
          <p:cNvPr id="38169" name="Text Box 281"/>
          <p:cNvSpPr txBox="1">
            <a:spLocks noChangeArrowheads="1"/>
          </p:cNvSpPr>
          <p:nvPr/>
        </p:nvSpPr>
        <p:spPr bwMode="auto">
          <a:xfrm>
            <a:off x="616942" y="7966254"/>
            <a:ext cx="3732213" cy="20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951" tIns="41976" rIns="83951" bIns="41976">
            <a:spAutoFit/>
          </a:bodyPr>
          <a:lstStyle/>
          <a:p>
            <a:pPr algn="l" defTabSz="839788">
              <a:spcBef>
                <a:spcPct val="50000"/>
              </a:spcBef>
            </a:pPr>
            <a:r>
              <a:rPr lang="en-US" altLang="ko-KR" sz="800">
                <a:latin typeface="맑은 고딕" pitchFamily="50" charset="-127"/>
                <a:ea typeface="맑은 고딕" pitchFamily="50" charset="-127"/>
              </a:rPr>
              <a:t>※ MA </a:t>
            </a:r>
            <a:r>
              <a:rPr lang="ko-KR" altLang="en-US" sz="800">
                <a:latin typeface="맑은 고딕" pitchFamily="50" charset="-127"/>
                <a:ea typeface="맑은 고딕" pitchFamily="50" charset="-127"/>
              </a:rPr>
              <a:t>기준값 </a:t>
            </a:r>
            <a:r>
              <a:rPr lang="en-US" altLang="ko-KR" sz="800">
                <a:latin typeface="맑은 고딕" pitchFamily="50" charset="-127"/>
                <a:ea typeface="맑은 고딕" pitchFamily="50" charset="-127"/>
              </a:rPr>
              <a:t>: 5.75~8640MHz, SDM </a:t>
            </a:r>
            <a:r>
              <a:rPr lang="ko-KR" altLang="en-US" sz="800">
                <a:latin typeface="맑은 고딕" pitchFamily="50" charset="-127"/>
                <a:ea typeface="맑은 고딕" pitchFamily="50" charset="-127"/>
              </a:rPr>
              <a:t>기준값 </a:t>
            </a:r>
            <a:r>
              <a:rPr lang="en-US" altLang="ko-KR" sz="800">
                <a:latin typeface="맑은 고딕" pitchFamily="50" charset="-127"/>
                <a:ea typeface="맑은 고딕" pitchFamily="50" charset="-127"/>
              </a:rPr>
              <a:t>: 950~2150MHz)</a:t>
            </a:r>
          </a:p>
        </p:txBody>
      </p:sp>
      <p:pic>
        <p:nvPicPr>
          <p:cNvPr id="38170" name="Picture 282" descr="Distribut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2856" y="1442572"/>
            <a:ext cx="2591098" cy="1133941"/>
          </a:xfrm>
          <a:prstGeom prst="rect">
            <a:avLst/>
          </a:prstGeom>
          <a:noFill/>
        </p:spPr>
      </p:pic>
      <p:sp>
        <p:nvSpPr>
          <p:cNvPr id="11" name="제목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광대역</a:t>
            </a:r>
            <a:r>
              <a:rPr lang="ko-KR" altLang="en-US" dirty="0" smtClean="0"/>
              <a:t> 분배기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1124744" y="2834571"/>
            <a:ext cx="4824536" cy="246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180975" indent="-180975" algn="l">
              <a:buClr>
                <a:srgbClr val="C00000"/>
              </a:buClr>
              <a:buFont typeface="Wingdings" pitchFamily="2" charset="2"/>
              <a:buChar char="l"/>
            </a:pPr>
            <a:r>
              <a:rPr lang="ko-KR" altLang="en-US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모델명 </a:t>
            </a:r>
            <a:r>
              <a:rPr lang="en-US" altLang="ko-KR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: SCA-D872, D873, D874, D876, D878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1" name="Picture 7" descr="기능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80" y="3224808"/>
            <a:ext cx="482600" cy="171450"/>
          </a:xfrm>
          <a:prstGeom prst="rect">
            <a:avLst/>
          </a:prstGeom>
          <a:noFill/>
        </p:spPr>
      </p:pic>
      <p:pic>
        <p:nvPicPr>
          <p:cNvPr id="41993" name="Picture 9" descr="사양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792" y="4808984"/>
            <a:ext cx="460375" cy="171450"/>
          </a:xfrm>
          <a:prstGeom prst="rect">
            <a:avLst/>
          </a:prstGeom>
          <a:noFill/>
        </p:spPr>
      </p:pic>
      <p:graphicFrame>
        <p:nvGraphicFramePr>
          <p:cNvPr id="111178" name="Group 1610"/>
          <p:cNvGraphicFramePr>
            <a:graphicFrameLocks noGrp="1"/>
          </p:cNvGraphicFramePr>
          <p:nvPr/>
        </p:nvGraphicFramePr>
        <p:xfrm>
          <a:off x="706413" y="5164138"/>
          <a:ext cx="5719763" cy="394975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00088"/>
                <a:gridCol w="503237"/>
                <a:gridCol w="500063"/>
                <a:gridCol w="358775"/>
                <a:gridCol w="430212"/>
                <a:gridCol w="381000"/>
                <a:gridCol w="407988"/>
                <a:gridCol w="384175"/>
                <a:gridCol w="434975"/>
                <a:gridCol w="398462"/>
                <a:gridCol w="417513"/>
                <a:gridCol w="398387"/>
                <a:gridCol w="404888"/>
              </a:tblGrid>
              <a:tr h="198438"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Description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Unit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Specification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6850">
                <a:tc gridSpan="2"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Frequency Range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MHz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54~2150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6850">
                <a:tc rowSpan="2" gridSpan="2"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Tap Loss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11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14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17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4836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MA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SDM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MA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SDM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MA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SDM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MA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SDM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MA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SDM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6850">
                <a:tc rowSpan="4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Insertion Loss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1Way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  <a:r>
                        <a:rPr kumimoji="1" lang="ko-KR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이하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2.5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4.5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3.5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1.3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2.7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2.5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2Way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  <a:r>
                        <a:rPr kumimoji="1" lang="ko-KR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이하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6.5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2.7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2.5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3.5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2.7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4Way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  <a:r>
                        <a:rPr kumimoji="1" lang="ko-KR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이하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5.5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2.5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3.2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8Way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  <a:r>
                        <a:rPr kumimoji="1" lang="ko-KR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이하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8.7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10.5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4.5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3.5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5.5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6850">
                <a:tc rowSpan="4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Out to Tap</a:t>
                      </a:r>
                    </a:p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Isolation Loss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1Way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  <a:r>
                        <a:rPr kumimoji="1" lang="ko-KR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21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23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27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29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84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2Way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  <a:r>
                        <a:rPr kumimoji="1" lang="ko-KR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21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23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28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4Way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  <a:r>
                        <a:rPr kumimoji="1" lang="ko-KR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21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22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22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8Way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  <a:r>
                        <a:rPr kumimoji="1" lang="ko-KR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22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24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6850">
                <a:tc rowSpan="4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Port to Port</a:t>
                      </a:r>
                    </a:p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Isolation Loss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1Way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  <a:r>
                        <a:rPr kumimoji="1" lang="ko-KR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2Way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  <a:r>
                        <a:rPr kumimoji="1" lang="ko-KR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18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21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19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22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19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22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4Way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  <a:r>
                        <a:rPr kumimoji="1" lang="ko-KR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8Way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  <a:r>
                        <a:rPr kumimoji="1" lang="ko-KR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19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18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19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18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19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6850">
                <a:tc rowSpan="4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Tap Loss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1Way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  <a:r>
                        <a:rPr kumimoji="1" lang="ko-KR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이하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8.5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11.5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12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14.5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17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17.5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21.5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2Way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  <a:r>
                        <a:rPr kumimoji="1" lang="ko-KR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이하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8.5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10.5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12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13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14.5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16.5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17.5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18.5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20.5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21.5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84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4Way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  <a:r>
                        <a:rPr kumimoji="1" lang="ko-KR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이하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14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17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17.5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18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20.5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21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8Way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  <a:r>
                        <a:rPr kumimoji="1" lang="ko-KR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이하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19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19.5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21.5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21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22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2092" name="Text Box 108"/>
          <p:cNvSpPr txBox="1">
            <a:spLocks noChangeArrowheads="1"/>
          </p:cNvSpPr>
          <p:nvPr/>
        </p:nvSpPr>
        <p:spPr bwMode="auto">
          <a:xfrm>
            <a:off x="620688" y="9137606"/>
            <a:ext cx="3732213" cy="20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951" tIns="41976" rIns="83951" bIns="41976">
            <a:spAutoFit/>
          </a:bodyPr>
          <a:lstStyle/>
          <a:p>
            <a:pPr algn="l" defTabSz="839788">
              <a:spcBef>
                <a:spcPct val="50000"/>
              </a:spcBef>
            </a:pP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※ MA </a:t>
            </a:r>
            <a:r>
              <a:rPr lang="ko-KR" altLang="en-US" sz="800" dirty="0" err="1">
                <a:latin typeface="맑은 고딕" pitchFamily="50" charset="-127"/>
                <a:ea typeface="맑은 고딕" pitchFamily="50" charset="-127"/>
              </a:rPr>
              <a:t>기준값</a:t>
            </a:r>
            <a:r>
              <a:rPr lang="ko-KR" altLang="en-US" sz="8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: 5.75~864MHz, SDM </a:t>
            </a:r>
            <a:r>
              <a:rPr lang="ko-KR" altLang="en-US" sz="800" dirty="0" err="1">
                <a:latin typeface="맑은 고딕" pitchFamily="50" charset="-127"/>
                <a:ea typeface="맑은 고딕" pitchFamily="50" charset="-127"/>
              </a:rPr>
              <a:t>기준값</a:t>
            </a:r>
            <a:r>
              <a:rPr lang="ko-KR" altLang="en-US" sz="8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: 950~2150MHz)</a:t>
            </a:r>
          </a:p>
        </p:txBody>
      </p:sp>
      <p:sp>
        <p:nvSpPr>
          <p:cNvPr id="42093" name="Text Box 109"/>
          <p:cNvSpPr txBox="1">
            <a:spLocks noChangeArrowheads="1"/>
          </p:cNvSpPr>
          <p:nvPr/>
        </p:nvSpPr>
        <p:spPr bwMode="auto">
          <a:xfrm>
            <a:off x="688380" y="3507383"/>
            <a:ext cx="5408612" cy="111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951" tIns="0" rIns="83951" bIns="41976">
            <a:spAutoFit/>
          </a:bodyPr>
          <a:lstStyle/>
          <a:p>
            <a:pPr marL="174625" indent="-174625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54~2150MHz 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까지의 </a:t>
            </a:r>
            <a:r>
              <a:rPr lang="ko-KR" altLang="en-US" sz="1000" b="1" dirty="0" err="1">
                <a:latin typeface="맑은 고딕" pitchFamily="50" charset="-127"/>
                <a:ea typeface="맑은 고딕" pitchFamily="50" charset="-127"/>
              </a:rPr>
              <a:t>광대역에서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 평판한 주파수 특성을 가짐</a:t>
            </a:r>
          </a:p>
          <a:p>
            <a:pPr marL="174625" indent="-174625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AI-</a:t>
            </a:r>
            <a:r>
              <a:rPr lang="en-US" altLang="ko-KR" sz="1000" b="1" dirty="0" err="1">
                <a:latin typeface="맑은 고딕" pitchFamily="50" charset="-127"/>
                <a:ea typeface="맑은 고딕" pitchFamily="50" charset="-127"/>
              </a:rPr>
              <a:t>Diecasting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재질의 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Case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로 내구성이 우수하고 전자파 차폐 특성도 우수함</a:t>
            </a:r>
          </a:p>
          <a:p>
            <a:pPr marL="174625" indent="-174625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전류통과 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(In, Out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간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형으로 사용이 가능</a:t>
            </a:r>
          </a:p>
          <a:p>
            <a:pPr marL="174625" indent="-174625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Tap-Loss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는 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8~20dB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까지 지정하여 사용 가능</a:t>
            </a:r>
          </a:p>
          <a:p>
            <a:pPr marL="174625" indent="-174625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양방향 전송용 기기</a:t>
            </a:r>
          </a:p>
        </p:txBody>
      </p:sp>
      <p:pic>
        <p:nvPicPr>
          <p:cNvPr id="42486" name="Picture 502" descr="Coupl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2856" y="1421790"/>
            <a:ext cx="2592288" cy="1226954"/>
          </a:xfrm>
          <a:prstGeom prst="rect">
            <a:avLst/>
          </a:prstGeom>
          <a:noFill/>
        </p:spPr>
      </p:pic>
      <p:sp>
        <p:nvSpPr>
          <p:cNvPr id="10" name="제목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광대역</a:t>
            </a:r>
            <a:r>
              <a:rPr lang="ko-KR" altLang="en-US" dirty="0" smtClean="0"/>
              <a:t> 분기기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1124744" y="2834571"/>
            <a:ext cx="4824536" cy="246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180975" indent="-180975" algn="l">
              <a:buClr>
                <a:srgbClr val="C00000"/>
              </a:buClr>
              <a:buFont typeface="Wingdings" pitchFamily="2" charset="2"/>
              <a:buChar char="l"/>
            </a:pPr>
            <a:r>
              <a:rPr lang="ko-KR" altLang="en-US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모델명 </a:t>
            </a:r>
            <a:r>
              <a:rPr lang="en-US" altLang="ko-KR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: SCA-C181, C182, C184, C188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err="1" smtClean="0">
                <a:latin typeface="Arial Black" pitchFamily="34" charset="0"/>
              </a:rPr>
              <a:t>광대역</a:t>
            </a:r>
            <a:r>
              <a:rPr lang="ko-KR" altLang="en-US" b="1" dirty="0" smtClean="0">
                <a:latin typeface="Arial Black" pitchFamily="34" charset="0"/>
              </a:rPr>
              <a:t> 증폭기</a:t>
            </a:r>
            <a:endParaRPr lang="ko-KR" altLang="en-US" b="1" dirty="0">
              <a:latin typeface="Arial Black" pitchFamily="34" charset="0"/>
            </a:endParaRPr>
          </a:p>
        </p:txBody>
      </p:sp>
      <p:pic>
        <p:nvPicPr>
          <p:cNvPr id="163844" name="Picture 4" descr="기능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80" y="3194050"/>
            <a:ext cx="482600" cy="174625"/>
          </a:xfrm>
          <a:prstGeom prst="rect">
            <a:avLst/>
          </a:prstGeom>
          <a:noFill/>
        </p:spPr>
      </p:pic>
      <p:pic>
        <p:nvPicPr>
          <p:cNvPr id="163845" name="Picture 5" descr="사양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792" y="4405313"/>
            <a:ext cx="460375" cy="174625"/>
          </a:xfrm>
          <a:prstGeom prst="rect">
            <a:avLst/>
          </a:prstGeom>
          <a:noFill/>
        </p:spPr>
      </p:pic>
      <p:pic>
        <p:nvPicPr>
          <p:cNvPr id="163846" name="Picture 6" descr="외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428" y="8841432"/>
            <a:ext cx="482600" cy="176213"/>
          </a:xfrm>
          <a:prstGeom prst="rect">
            <a:avLst/>
          </a:prstGeom>
          <a:noFill/>
        </p:spPr>
      </p:pic>
      <p:sp>
        <p:nvSpPr>
          <p:cNvPr id="163847" name="Text Box 7"/>
          <p:cNvSpPr txBox="1">
            <a:spLocks noChangeArrowheads="1"/>
          </p:cNvSpPr>
          <p:nvPr/>
        </p:nvSpPr>
        <p:spPr bwMode="auto">
          <a:xfrm>
            <a:off x="616942" y="3512840"/>
            <a:ext cx="5665788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951" tIns="0" rIns="83951" bIns="41976">
            <a:spAutoFit/>
          </a:bodyPr>
          <a:lstStyle/>
          <a:p>
            <a:pPr marL="174625" indent="-174625" algn="l" defTabSz="839788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 b="1" dirty="0">
                <a:solidFill>
                  <a:srgbClr val="2E2E2E"/>
                </a:solidFill>
                <a:latin typeface="맑은 고딕" pitchFamily="50" charset="-127"/>
                <a:ea typeface="맑은 고딕" pitchFamily="50" charset="-127"/>
              </a:rPr>
              <a:t>MATV / CATV</a:t>
            </a:r>
            <a:r>
              <a:rPr lang="ko-KR" altLang="en-US" sz="1000" b="1" dirty="0">
                <a:solidFill>
                  <a:srgbClr val="2E2E2E"/>
                </a:solidFill>
                <a:latin typeface="맑은 고딕" pitchFamily="50" charset="-127"/>
                <a:ea typeface="맑은 고딕" pitchFamily="50" charset="-127"/>
              </a:rPr>
              <a:t>와 </a:t>
            </a:r>
            <a:r>
              <a:rPr lang="en-US" altLang="ko-KR" sz="1000" b="1" dirty="0">
                <a:solidFill>
                  <a:srgbClr val="2E2E2E"/>
                </a:solidFill>
                <a:latin typeface="맑은 고딕" pitchFamily="50" charset="-127"/>
                <a:ea typeface="맑은 고딕" pitchFamily="50" charset="-127"/>
              </a:rPr>
              <a:t>SMATV-IF </a:t>
            </a:r>
            <a:r>
              <a:rPr lang="ko-KR" altLang="en-US" sz="1000" b="1" dirty="0">
                <a:solidFill>
                  <a:srgbClr val="2E2E2E"/>
                </a:solidFill>
                <a:latin typeface="맑은 고딕" pitchFamily="50" charset="-127"/>
                <a:ea typeface="맑은 고딕" pitchFamily="50" charset="-127"/>
              </a:rPr>
              <a:t>혼합 공청용 증폭기</a:t>
            </a:r>
            <a:endParaRPr lang="ko-KR" altLang="en-US" sz="1000" b="1" dirty="0">
              <a:latin typeface="맑은 고딕" pitchFamily="50" charset="-127"/>
              <a:ea typeface="맑은 고딕" pitchFamily="50" charset="-127"/>
            </a:endParaRPr>
          </a:p>
          <a:p>
            <a:pPr marL="174625" indent="-174625" algn="l" defTabSz="839788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 b="1" dirty="0">
                <a:solidFill>
                  <a:srgbClr val="2E2E2E"/>
                </a:solidFill>
                <a:latin typeface="맑은 고딕" pitchFamily="50" charset="-127"/>
                <a:ea typeface="맑은 고딕" pitchFamily="50" charset="-127"/>
              </a:rPr>
              <a:t>MATV </a:t>
            </a:r>
            <a:r>
              <a:rPr lang="ko-KR" altLang="en-US" sz="1000" b="1" dirty="0">
                <a:solidFill>
                  <a:srgbClr val="2E2E2E"/>
                </a:solidFill>
                <a:latin typeface="맑은 고딕" pitchFamily="50" charset="-127"/>
                <a:ea typeface="맑은 고딕" pitchFamily="50" charset="-127"/>
              </a:rPr>
              <a:t>하향대역</a:t>
            </a:r>
            <a:r>
              <a:rPr lang="en-US" altLang="ko-KR" sz="1000" b="1" dirty="0">
                <a:solidFill>
                  <a:srgbClr val="2E2E2E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1" dirty="0">
                <a:solidFill>
                  <a:srgbClr val="2E2E2E"/>
                </a:solidFill>
                <a:latin typeface="맑은 고딕" pitchFamily="50" charset="-127"/>
                <a:ea typeface="맑은 고딕" pitchFamily="50" charset="-127"/>
              </a:rPr>
              <a:t>위성대역이 분리되어 각 </a:t>
            </a:r>
            <a:r>
              <a:rPr lang="ko-KR" altLang="en-US" sz="1000" b="1" dirty="0" err="1">
                <a:solidFill>
                  <a:srgbClr val="2E2E2E"/>
                </a:solidFill>
                <a:latin typeface="맑은 고딕" pitchFamily="50" charset="-127"/>
                <a:ea typeface="맑은 고딕" pitchFamily="50" charset="-127"/>
              </a:rPr>
              <a:t>대역별로</a:t>
            </a:r>
            <a:r>
              <a:rPr lang="ko-KR" altLang="en-US" sz="1000" b="1" dirty="0">
                <a:solidFill>
                  <a:srgbClr val="2E2E2E"/>
                </a:solidFill>
                <a:latin typeface="맑은 고딕" pitchFamily="50" charset="-127"/>
                <a:ea typeface="맑은 고딕" pitchFamily="50" charset="-127"/>
              </a:rPr>
              <a:t> 이득과 경사의 조정이 가능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174625" indent="-174625" algn="l" defTabSz="839788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1000" b="1" dirty="0">
                <a:solidFill>
                  <a:srgbClr val="2E2E2E"/>
                </a:solidFill>
                <a:latin typeface="맑은 고딕" pitchFamily="50" charset="-127"/>
                <a:ea typeface="맑은 고딕" pitchFamily="50" charset="-127"/>
              </a:rPr>
              <a:t>입</a:t>
            </a:r>
            <a:r>
              <a:rPr lang="en-US" altLang="ko-KR" sz="1000" b="1" dirty="0">
                <a:solidFill>
                  <a:srgbClr val="2E2E2E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000" b="1" dirty="0">
                <a:solidFill>
                  <a:srgbClr val="2E2E2E"/>
                </a:solidFill>
                <a:latin typeface="맑은 고딕" pitchFamily="50" charset="-127"/>
                <a:ea typeface="맑은 고딕" pitchFamily="50" charset="-127"/>
              </a:rPr>
              <a:t>출력 </a:t>
            </a:r>
            <a:r>
              <a:rPr lang="en-US" altLang="ko-KR" sz="1000" b="1" dirty="0">
                <a:solidFill>
                  <a:srgbClr val="2E2E2E"/>
                </a:solidFill>
                <a:latin typeface="맑은 고딕" pitchFamily="50" charset="-127"/>
                <a:ea typeface="맑은 고딕" pitchFamily="50" charset="-127"/>
              </a:rPr>
              <a:t>75Ω </a:t>
            </a:r>
            <a:r>
              <a:rPr lang="ko-KR" altLang="en-US" sz="1000" b="1" dirty="0" err="1">
                <a:solidFill>
                  <a:srgbClr val="2E2E2E"/>
                </a:solidFill>
                <a:latin typeface="맑은 고딕" pitchFamily="50" charset="-127"/>
                <a:ea typeface="맑은 고딕" pitchFamily="50" charset="-127"/>
              </a:rPr>
              <a:t>임피던스의</a:t>
            </a:r>
            <a:r>
              <a:rPr lang="ko-KR" altLang="en-US" sz="1000" b="1" dirty="0">
                <a:solidFill>
                  <a:srgbClr val="2E2E2E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b="1" dirty="0">
                <a:solidFill>
                  <a:srgbClr val="2E2E2E"/>
                </a:solidFill>
                <a:latin typeface="맑은 고딕" pitchFamily="50" charset="-127"/>
                <a:ea typeface="맑은 고딕" pitchFamily="50" charset="-127"/>
              </a:rPr>
              <a:t>F-TYPE </a:t>
            </a:r>
            <a:r>
              <a:rPr lang="ko-KR" altLang="en-US" sz="1000" b="1" dirty="0">
                <a:solidFill>
                  <a:srgbClr val="2E2E2E"/>
                </a:solidFill>
                <a:latin typeface="맑은 고딕" pitchFamily="50" charset="-127"/>
                <a:ea typeface="맑은 고딕" pitchFamily="50" charset="-127"/>
              </a:rPr>
              <a:t>커넥터 사용</a:t>
            </a:r>
          </a:p>
          <a:p>
            <a:pPr marL="174625" indent="-174625" algn="l" defTabSz="839788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 b="1" dirty="0">
                <a:solidFill>
                  <a:srgbClr val="2E2E2E"/>
                </a:solidFill>
                <a:latin typeface="맑은 고딕" pitchFamily="50" charset="-127"/>
                <a:ea typeface="맑은 고딕" pitchFamily="50" charset="-127"/>
              </a:rPr>
              <a:t>LNB </a:t>
            </a:r>
            <a:r>
              <a:rPr lang="ko-KR" altLang="en-US" sz="1000" b="1" dirty="0">
                <a:solidFill>
                  <a:srgbClr val="2E2E2E"/>
                </a:solidFill>
                <a:latin typeface="맑은 고딕" pitchFamily="50" charset="-127"/>
                <a:ea typeface="맑은 고딕" pitchFamily="50" charset="-127"/>
              </a:rPr>
              <a:t>전원공급 스위치 내장되어 있음</a:t>
            </a:r>
            <a:endParaRPr lang="ko-KR" altLang="en-US" sz="1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3848" name="Text Box 8"/>
          <p:cNvSpPr txBox="1">
            <a:spLocks noChangeArrowheads="1"/>
          </p:cNvSpPr>
          <p:nvPr/>
        </p:nvSpPr>
        <p:spPr bwMode="auto">
          <a:xfrm>
            <a:off x="645690" y="9087495"/>
            <a:ext cx="5735638" cy="19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951" tIns="0" rIns="83951" bIns="41976">
            <a:spAutoFit/>
          </a:bodyPr>
          <a:lstStyle/>
          <a:p>
            <a:pPr marL="174625" indent="-174625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 b="1" dirty="0" smtClean="0">
                <a:solidFill>
                  <a:srgbClr val="2E2E2E"/>
                </a:solidFill>
                <a:latin typeface="맑은 고딕" pitchFamily="50" charset="-127"/>
                <a:ea typeface="맑은 고딕" pitchFamily="50" charset="-127"/>
              </a:rPr>
              <a:t>81.8mm(</a:t>
            </a:r>
            <a:r>
              <a:rPr lang="ko-KR" altLang="en-US" sz="1000" b="1" dirty="0" smtClean="0">
                <a:solidFill>
                  <a:srgbClr val="2E2E2E"/>
                </a:solidFill>
                <a:latin typeface="맑은 고딕" pitchFamily="50" charset="-127"/>
                <a:ea typeface="맑은 고딕" pitchFamily="50" charset="-127"/>
              </a:rPr>
              <a:t>가로</a:t>
            </a:r>
            <a:r>
              <a:rPr lang="en-US" altLang="ko-KR" sz="1000" b="1" dirty="0" smtClean="0">
                <a:solidFill>
                  <a:srgbClr val="2E2E2E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en-US" altLang="ko-KR" sz="1000" b="1" dirty="0">
                <a:solidFill>
                  <a:srgbClr val="2E2E2E"/>
                </a:solidFill>
                <a:latin typeface="맑은 고딕" pitchFamily="50" charset="-127"/>
                <a:ea typeface="맑은 고딕" pitchFamily="50" charset="-127"/>
              </a:rPr>
              <a:t>x </a:t>
            </a:r>
            <a:r>
              <a:rPr lang="en-US" altLang="ko-KR" sz="1000" b="1" dirty="0" smtClean="0">
                <a:solidFill>
                  <a:srgbClr val="2E2E2E"/>
                </a:solidFill>
                <a:latin typeface="맑은 고딕" pitchFamily="50" charset="-127"/>
                <a:ea typeface="맑은 고딕" pitchFamily="50" charset="-127"/>
              </a:rPr>
              <a:t>74.5mm(</a:t>
            </a:r>
            <a:r>
              <a:rPr lang="ko-KR" altLang="en-US" sz="1000" b="1" dirty="0" smtClean="0">
                <a:solidFill>
                  <a:srgbClr val="2E2E2E"/>
                </a:solidFill>
                <a:latin typeface="맑은 고딕" pitchFamily="50" charset="-127"/>
                <a:ea typeface="맑은 고딕" pitchFamily="50" charset="-127"/>
              </a:rPr>
              <a:t>세로</a:t>
            </a:r>
            <a:r>
              <a:rPr lang="en-US" altLang="ko-KR" sz="1000" b="1" dirty="0" smtClean="0">
                <a:solidFill>
                  <a:srgbClr val="2E2E2E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en-US" altLang="ko-KR" sz="1000" b="1" dirty="0">
                <a:solidFill>
                  <a:srgbClr val="2E2E2E"/>
                </a:solidFill>
                <a:latin typeface="맑은 고딕" pitchFamily="50" charset="-127"/>
                <a:ea typeface="맑은 고딕" pitchFamily="50" charset="-127"/>
              </a:rPr>
              <a:t>x </a:t>
            </a:r>
            <a:r>
              <a:rPr lang="en-US" altLang="ko-KR" sz="1000" b="1" dirty="0" smtClean="0">
                <a:solidFill>
                  <a:srgbClr val="2E2E2E"/>
                </a:solidFill>
                <a:latin typeface="맑은 고딕" pitchFamily="50" charset="-127"/>
                <a:ea typeface="맑은 고딕" pitchFamily="50" charset="-127"/>
              </a:rPr>
              <a:t>23.5mm(</a:t>
            </a:r>
            <a:r>
              <a:rPr lang="ko-KR" altLang="en-US" sz="1000" b="1" dirty="0" smtClean="0">
                <a:solidFill>
                  <a:srgbClr val="2E2E2E"/>
                </a:solidFill>
                <a:latin typeface="맑은 고딕" pitchFamily="50" charset="-127"/>
                <a:ea typeface="맑은 고딕" pitchFamily="50" charset="-127"/>
              </a:rPr>
              <a:t>높이</a:t>
            </a:r>
            <a:r>
              <a:rPr lang="en-US" altLang="ko-KR" sz="1000" b="1" dirty="0" smtClean="0">
                <a:solidFill>
                  <a:srgbClr val="2E2E2E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000" b="1" dirty="0">
              <a:solidFill>
                <a:srgbClr val="2E2E2E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63849" name="Group 9"/>
          <p:cNvGraphicFramePr>
            <a:graphicFrameLocks noGrp="1"/>
          </p:cNvGraphicFramePr>
          <p:nvPr/>
        </p:nvGraphicFramePr>
        <p:xfrm>
          <a:off x="715540" y="4739009"/>
          <a:ext cx="5593780" cy="3940524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924037"/>
                <a:gridCol w="983188"/>
                <a:gridCol w="1843277"/>
                <a:gridCol w="1843278"/>
              </a:tblGrid>
              <a:tr h="131763"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항목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MATV / CATV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SMATV-IF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</a:tr>
              <a:tr h="123825"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주파수대역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54~806MHz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950~2,150MHz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3825"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정격출력레벨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105dB㎶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110dB㎶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7000"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대역내이득편차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± 1.0dB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이내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± 2.0dB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이내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5413">
                <a:tc rowSpan="3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이득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MAX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31dB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44dB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7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TYP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30.5dB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42dB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7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MIN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30dB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40dB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7000"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이득조정범위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18dB 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15dB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7000"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경사조정범위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15dB 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12dB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CTB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-55dB 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이하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8113"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상호변조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-55dB 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이하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2088"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혼변조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-55dB 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이하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7000"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잡음지수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10dB 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이하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10dB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이하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7000"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험변조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-63dB 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이하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-63dB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이하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7000"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반사손실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-14dB 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이하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-8dB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이하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5413"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LNB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공급전원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DC 15V/500mA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4788"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IMD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50dB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4788"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사용전원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AC 220V ±10%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8438"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사용온도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-10~40℃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그림 10" descr="SCA-38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5120" y="1261542"/>
            <a:ext cx="1269524" cy="1559134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1124744" y="2834571"/>
            <a:ext cx="4824536" cy="246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180975" indent="-180975" algn="l">
              <a:buClr>
                <a:srgbClr val="C00000"/>
              </a:buClr>
              <a:buFont typeface="Wingdings" pitchFamily="2" charset="2"/>
              <a:buChar char="l"/>
            </a:pPr>
            <a:r>
              <a:rPr lang="ko-KR" altLang="en-US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모델명 </a:t>
            </a:r>
            <a:r>
              <a:rPr lang="en-US" altLang="ko-KR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: SCA-38A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광대역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혼합기</a:t>
            </a:r>
            <a:endParaRPr lang="ko-KR" altLang="en-US" dirty="0"/>
          </a:p>
        </p:txBody>
      </p:sp>
      <p:pic>
        <p:nvPicPr>
          <p:cNvPr id="4" name="Picture 4" descr="기능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80" y="3470275"/>
            <a:ext cx="482600" cy="169863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16942" y="3773488"/>
            <a:ext cx="5908402" cy="65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3951" tIns="0" rIns="83951" bIns="41976">
            <a:spAutoFit/>
          </a:bodyPr>
          <a:lstStyle/>
          <a:p>
            <a:pPr marL="174625" indent="-174625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전송 라인상에 입력된 각각의 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MATV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신호와 위성 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IF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신호를 혼합하여 단말 장치로 전송하는 기기</a:t>
            </a:r>
            <a:endParaRPr lang="ko-KR" altLang="en-US" sz="1000" b="1" dirty="0">
              <a:latin typeface="맑은 고딕" pitchFamily="50" charset="-127"/>
              <a:ea typeface="맑은 고딕" pitchFamily="50" charset="-127"/>
            </a:endParaRPr>
          </a:p>
          <a:p>
            <a:pPr marL="174625" indent="-174625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대역 특성이 우수하며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설치가 간단하다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174625" indent="-174625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전류 </a:t>
            </a:r>
            <a:r>
              <a:rPr lang="ko-KR" altLang="en-US" sz="1000" b="1" dirty="0" err="1" smtClean="0">
                <a:latin typeface="맑은 고딕" pitchFamily="50" charset="-127"/>
                <a:ea typeface="맑은 고딕" pitchFamily="50" charset="-127"/>
              </a:rPr>
              <a:t>통과형으로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사용이 가능하다</a:t>
            </a:r>
            <a:endParaRPr lang="ko-KR" altLang="en-US" sz="1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124744" y="2834571"/>
            <a:ext cx="4824536" cy="246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180975" indent="-180975" algn="l">
              <a:buClr>
                <a:srgbClr val="C00000"/>
              </a:buClr>
              <a:buFont typeface="Wingdings" pitchFamily="2" charset="2"/>
              <a:buChar char="l"/>
            </a:pPr>
            <a:r>
              <a:rPr lang="ko-KR" altLang="en-US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모델명 </a:t>
            </a:r>
            <a:r>
              <a:rPr lang="en-US" altLang="ko-KR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: SCW-215</a:t>
            </a:r>
          </a:p>
        </p:txBody>
      </p:sp>
      <p:pic>
        <p:nvPicPr>
          <p:cNvPr id="7" name="Picture 6" descr="사양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80" y="5106988"/>
            <a:ext cx="460375" cy="169862"/>
          </a:xfrm>
          <a:prstGeom prst="rect">
            <a:avLst/>
          </a:prstGeom>
          <a:noFill/>
        </p:spPr>
      </p:pic>
      <p:graphicFrame>
        <p:nvGraphicFramePr>
          <p:cNvPr id="8" name="Group 170"/>
          <p:cNvGraphicFramePr>
            <a:graphicFrameLocks noGrp="1"/>
          </p:cNvGraphicFramePr>
          <p:nvPr/>
        </p:nvGraphicFramePr>
        <p:xfrm>
          <a:off x="769838" y="5516563"/>
          <a:ext cx="5539482" cy="1812699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530558"/>
                <a:gridCol w="728439"/>
                <a:gridCol w="1632707"/>
                <a:gridCol w="1647778"/>
              </a:tblGrid>
              <a:tr h="257652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Description</a:t>
                      </a: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Unit</a:t>
                      </a: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MA</a:t>
                      </a: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SDM</a:t>
                      </a: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</a:tr>
              <a:tr h="259479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Frequency Range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MHz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54~806</a:t>
                      </a: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950~2,150</a:t>
                      </a: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9479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Insertion Loss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≤2</a:t>
                      </a: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≤3</a:t>
                      </a: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9479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Return Loss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≥10</a:t>
                      </a: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7652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Band Isolation</a:t>
                      </a: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≥35</a:t>
                      </a: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9479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Current</a:t>
                      </a: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</a:t>
                      </a: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DC 13V ~ 18V, 0.5A (LNB Power Supply) </a:t>
                      </a: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9479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Connector</a:t>
                      </a: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F-Type</a:t>
                      </a: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그림 9" descr="SCW-21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395" y="1415083"/>
            <a:ext cx="1440160" cy="1246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DMB </a:t>
            </a:r>
            <a:r>
              <a:rPr lang="ko-KR" altLang="en-US" dirty="0" smtClean="0"/>
              <a:t>중형분배기</a:t>
            </a:r>
            <a:endParaRPr lang="ko-KR" altLang="en-US" dirty="0"/>
          </a:p>
        </p:txBody>
      </p:sp>
      <p:pic>
        <p:nvPicPr>
          <p:cNvPr id="5" name="Picture 4" descr="기능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3584848"/>
            <a:ext cx="4826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사양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80" y="5486924"/>
            <a:ext cx="4603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93"/>
          <p:cNvSpPr txBox="1">
            <a:spLocks noChangeArrowheads="1"/>
          </p:cNvSpPr>
          <p:nvPr/>
        </p:nvSpPr>
        <p:spPr bwMode="auto">
          <a:xfrm>
            <a:off x="696913" y="3895333"/>
            <a:ext cx="575642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7313" indent="-87313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1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알루미늄 </a:t>
            </a:r>
            <a:r>
              <a:rPr lang="ko-KR" altLang="en-US" sz="10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다이케스팅</a:t>
            </a:r>
            <a:r>
              <a:rPr lang="ko-KR" altLang="en-US" sz="1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함체로</a:t>
            </a:r>
            <a:r>
              <a:rPr lang="ko-KR" altLang="en-US" sz="1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구성되어 있어 방수기능이 탁월</a:t>
            </a:r>
            <a:r>
              <a:rPr lang="en-US" altLang="ko-KR" sz="1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87313" indent="-87313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1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고품질의 </a:t>
            </a:r>
            <a:r>
              <a:rPr lang="en-US" altLang="ko-KR" sz="1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DMB</a:t>
            </a:r>
            <a:r>
              <a:rPr lang="ko-KR" altLang="en-US" sz="1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방송 시청에 적합한 제품</a:t>
            </a:r>
            <a:endParaRPr lang="en-US" altLang="ko-KR" sz="1000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3" indent="-87313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TAP </a:t>
            </a:r>
            <a:r>
              <a:rPr lang="ko-KR" altLang="en-US" sz="1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손실범위 </a:t>
            </a:r>
            <a:r>
              <a:rPr lang="en-US" altLang="ko-KR" sz="1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: 8 ~35dB</a:t>
            </a:r>
          </a:p>
          <a:p>
            <a:pPr marL="87313" indent="-87313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1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대용량</a:t>
            </a:r>
            <a:r>
              <a:rPr lang="en-US" altLang="ko-KR" sz="1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(6A)</a:t>
            </a:r>
            <a:r>
              <a:rPr lang="ko-KR" altLang="en-US" sz="1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의 전류 통과 기능</a:t>
            </a:r>
            <a:endParaRPr lang="en-US" altLang="ko-KR" sz="1000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3" indent="-87313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1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높은 </a:t>
            </a:r>
            <a:r>
              <a:rPr lang="en-US" altLang="ko-KR" sz="1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RFI </a:t>
            </a:r>
            <a:r>
              <a:rPr lang="ko-KR" altLang="en-US" sz="1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차폐</a:t>
            </a:r>
            <a:endParaRPr lang="ko-KR" altLang="en-US" sz="10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124744" y="2815173"/>
            <a:ext cx="4824536" cy="40011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180975" indent="-180975" algn="l">
              <a:buClr>
                <a:srgbClr val="C00000"/>
              </a:buClr>
              <a:buFont typeface="Wingdings" pitchFamily="2" charset="2"/>
              <a:buChar char="l"/>
            </a:pPr>
            <a:r>
              <a:rPr lang="ko-KR" altLang="en-US" sz="10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모델명 </a:t>
            </a:r>
            <a:r>
              <a:rPr lang="en-US" altLang="ko-KR" sz="10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DMB </a:t>
            </a:r>
            <a:r>
              <a:rPr lang="ko-KR" altLang="en-US" sz="10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중형분배기</a:t>
            </a:r>
            <a:r>
              <a:rPr lang="en-US" altLang="ko-KR" sz="10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(SSP-772, SSP-773)</a:t>
            </a:r>
          </a:p>
          <a:p>
            <a:pPr marL="180975" indent="-180975" algn="l">
              <a:buClr>
                <a:srgbClr val="C00000"/>
              </a:buClr>
              <a:buFont typeface="Wingdings" pitchFamily="2" charset="2"/>
              <a:buChar char="l"/>
            </a:pPr>
            <a:r>
              <a:rPr lang="ko-KR" altLang="en-US" sz="10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제조 사양에 따라 색상이 변경 될 수 있음</a:t>
            </a:r>
            <a:r>
              <a:rPr lang="en-US" altLang="ko-KR" sz="1000" b="1" dirty="0" smtClean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</p:txBody>
      </p:sp>
      <p:graphicFrame>
        <p:nvGraphicFramePr>
          <p:cNvPr id="13" name="Group 609"/>
          <p:cNvGraphicFramePr>
            <a:graphicFrameLocks noGrp="1"/>
          </p:cNvGraphicFramePr>
          <p:nvPr/>
        </p:nvGraphicFramePr>
        <p:xfrm>
          <a:off x="836712" y="5873704"/>
          <a:ext cx="5578475" cy="1547784"/>
        </p:xfrm>
        <a:graphic>
          <a:graphicData uri="http://schemas.openxmlformats.org/drawingml/2006/table">
            <a:tbl>
              <a:tblPr/>
              <a:tblGrid>
                <a:gridCol w="1830388"/>
                <a:gridCol w="1876425"/>
                <a:gridCol w="1871662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Classification</a:t>
                      </a:r>
                    </a:p>
                  </a:txBody>
                  <a:tcPr marL="83951" marR="83951" marT="41976" marB="419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SSP Series (Distributors)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Remark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Frequency Response</a:t>
                      </a:r>
                    </a:p>
                  </a:txBody>
                  <a:tcPr marL="83951" marR="83951" marT="41976" marB="419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≤ ± 0.5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Tap Loss Tolerance</a:t>
                      </a:r>
                    </a:p>
                  </a:txBody>
                  <a:tcPr marL="83951" marR="83951" marT="41976" marB="419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Return Loss</a:t>
                      </a:r>
                    </a:p>
                  </a:txBody>
                  <a:tcPr marL="83951" marR="83951" marT="41976" marB="419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≥ 16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Hum Modulation</a:t>
                      </a:r>
                    </a:p>
                  </a:txBody>
                  <a:tcPr marL="83951" marR="83951" marT="41976" marB="419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≤ -64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Tap to Tap</a:t>
                      </a:r>
                    </a:p>
                  </a:txBody>
                  <a:tcPr marL="83951" marR="83951" marT="41976" marB="419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≥ 20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Power Rating</a:t>
                      </a:r>
                    </a:p>
                  </a:txBody>
                  <a:tcPr marL="83951" marR="83951" marT="41976" marB="419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≥ 10 (AC60V)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Group 611"/>
          <p:cNvGraphicFramePr>
            <a:graphicFrameLocks noGrp="1"/>
          </p:cNvGraphicFramePr>
          <p:nvPr/>
        </p:nvGraphicFramePr>
        <p:xfrm>
          <a:off x="836712" y="7530024"/>
          <a:ext cx="5578475" cy="663336"/>
        </p:xfrm>
        <a:graphic>
          <a:graphicData uri="http://schemas.openxmlformats.org/drawingml/2006/table">
            <a:tbl>
              <a:tblPr/>
              <a:tblGrid>
                <a:gridCol w="1006475"/>
                <a:gridCol w="823913"/>
                <a:gridCol w="1876425"/>
                <a:gridCol w="1871662"/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Parameter (SSP Series)</a:t>
                      </a:r>
                    </a:p>
                  </a:txBody>
                  <a:tcPr marL="83951" marR="83951" marT="41976" marB="419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Forward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Reverse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Insertion Loss</a:t>
                      </a:r>
                    </a:p>
                  </a:txBody>
                  <a:tcPr marL="83951" marR="83951" marT="41976" marB="419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SSP-772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≤ 4.9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≤ 4.0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SSP-773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≤ 4.9 / 8.2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≤ 4.0 / 6.5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" name="그림 11" descr="SSP-772(뒤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08920" y="1440262"/>
            <a:ext cx="1368151" cy="1053587"/>
          </a:xfrm>
          <a:prstGeom prst="rect">
            <a:avLst/>
          </a:prstGeom>
        </p:spPr>
      </p:pic>
      <p:pic>
        <p:nvPicPr>
          <p:cNvPr id="16" name="그림 15" descr="SSP-772(앞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40768" y="1504650"/>
            <a:ext cx="1368152" cy="981200"/>
          </a:xfrm>
          <a:prstGeom prst="rect">
            <a:avLst/>
          </a:prstGeom>
        </p:spPr>
      </p:pic>
      <p:pic>
        <p:nvPicPr>
          <p:cNvPr id="17" name="그림 16" descr="SSP-773(뒤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49080" y="1438782"/>
            <a:ext cx="1368152" cy="103952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24944" y="2504728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[SSP-772]</a:t>
            </a:r>
            <a:endParaRPr lang="ko-KR" altLang="en-US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65104" y="2504728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[SSP-773]</a:t>
            </a:r>
            <a:endParaRPr lang="ko-KR" altLang="en-US" sz="10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06" name="Rectangle 22"/>
          <p:cNvSpPr>
            <a:spLocks noChangeArrowheads="1"/>
          </p:cNvSpPr>
          <p:nvPr/>
        </p:nvSpPr>
        <p:spPr bwMode="auto">
          <a:xfrm>
            <a:off x="0" y="-15552"/>
            <a:ext cx="6858000" cy="990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9" name="직사각형 48"/>
          <p:cNvSpPr/>
          <p:nvPr/>
        </p:nvSpPr>
        <p:spPr>
          <a:xfrm rot="5400000">
            <a:off x="-2907704" y="4592960"/>
            <a:ext cx="8712968" cy="64807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/>
          <p:cNvSpPr/>
          <p:nvPr/>
        </p:nvSpPr>
        <p:spPr>
          <a:xfrm rot="5400000">
            <a:off x="368660" y="4340932"/>
            <a:ext cx="8712968" cy="11521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2708920" y="577850"/>
            <a:ext cx="1143000" cy="866775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3366FF">
                  <a:gamma/>
                  <a:tint val="0"/>
                  <a:invGamma/>
                </a:srgbClr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ko-KR" sz="4800" b="1"/>
          </a:p>
        </p:txBody>
      </p:sp>
      <p:sp>
        <p:nvSpPr>
          <p:cNvPr id="118791" name="WordArt 7"/>
          <p:cNvSpPr>
            <a:spLocks noChangeArrowheads="1" noChangeShapeType="1" noTextEdit="1"/>
          </p:cNvSpPr>
          <p:nvPr/>
        </p:nvSpPr>
        <p:spPr bwMode="auto">
          <a:xfrm rot="5400000">
            <a:off x="1166664" y="4394994"/>
            <a:ext cx="4240212" cy="6731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en-US" altLang="ko-KR" sz="40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HY견고딕"/>
                <a:ea typeface="HY견고딕"/>
              </a:rPr>
              <a:t>TV </a:t>
            </a:r>
            <a:r>
              <a:rPr lang="ko-KR" altLang="en-US" sz="40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HY견고딕"/>
                <a:ea typeface="HY견고딕"/>
              </a:rPr>
              <a:t>자재승인 요청서</a:t>
            </a:r>
          </a:p>
        </p:txBody>
      </p:sp>
      <p:sp>
        <p:nvSpPr>
          <p:cNvPr id="118793" name="WordArt 9"/>
          <p:cNvSpPr>
            <a:spLocks noChangeArrowheads="1" noChangeShapeType="1" noTextEdit="1"/>
          </p:cNvSpPr>
          <p:nvPr/>
        </p:nvSpPr>
        <p:spPr bwMode="auto">
          <a:xfrm rot="5400000">
            <a:off x="2593330" y="4425950"/>
            <a:ext cx="4241800" cy="6731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en-US" altLang="ko-KR" sz="40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HY견고딕"/>
                <a:ea typeface="HY견고딕"/>
              </a:rPr>
              <a:t>TV </a:t>
            </a:r>
            <a:r>
              <a:rPr lang="ko-KR" altLang="en-US" sz="40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HY견고딕"/>
                <a:ea typeface="HY견고딕"/>
              </a:rPr>
              <a:t>자재승인 요청서</a:t>
            </a:r>
          </a:p>
        </p:txBody>
      </p:sp>
      <p:sp>
        <p:nvSpPr>
          <p:cNvPr id="118794" name="Rectangle 10" descr="밝은 수직선"/>
          <p:cNvSpPr>
            <a:spLocks noChangeArrowheads="1"/>
          </p:cNvSpPr>
          <p:nvPr/>
        </p:nvSpPr>
        <p:spPr bwMode="auto">
          <a:xfrm>
            <a:off x="5562600" y="577850"/>
            <a:ext cx="1066800" cy="8667750"/>
          </a:xfrm>
          <a:prstGeom prst="rect">
            <a:avLst/>
          </a:prstGeom>
          <a:pattFill prst="ltVert">
            <a:fgClr>
              <a:srgbClr val="CC99FF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ko-KR" sz="2400"/>
          </a:p>
        </p:txBody>
      </p:sp>
      <p:sp>
        <p:nvSpPr>
          <p:cNvPr id="118795" name="Text Box 11"/>
          <p:cNvSpPr txBox="1">
            <a:spLocks noChangeArrowheads="1"/>
          </p:cNvSpPr>
          <p:nvPr/>
        </p:nvSpPr>
        <p:spPr bwMode="auto">
          <a:xfrm>
            <a:off x="5562600" y="1816100"/>
            <a:ext cx="990600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/>
          <a:lstStyle/>
          <a:p>
            <a:pPr>
              <a:spcBef>
                <a:spcPct val="50000"/>
              </a:spcBef>
            </a:pPr>
            <a:r>
              <a:rPr lang="en-US" altLang="ko-KR" sz="4400" b="1">
                <a:solidFill>
                  <a:schemeClr val="accent2"/>
                </a:solidFill>
                <a:latin typeface="Verdana" pitchFamily="34" charset="0"/>
                <a:ea typeface="HY헤드라인M" pitchFamily="18" charset="-127"/>
              </a:rPr>
              <a:t>TV </a:t>
            </a:r>
            <a:r>
              <a:rPr lang="ko-KR" altLang="en-US" sz="4400" b="1">
                <a:solidFill>
                  <a:schemeClr val="accent2"/>
                </a:solidFill>
                <a:latin typeface="Verdana" pitchFamily="34" charset="0"/>
                <a:ea typeface="HY헤드라인M" pitchFamily="18" charset="-127"/>
              </a:rPr>
              <a:t>자재승인 요청서</a:t>
            </a:r>
          </a:p>
        </p:txBody>
      </p:sp>
      <p:sp>
        <p:nvSpPr>
          <p:cNvPr id="118797" name="Text Box 13"/>
          <p:cNvSpPr txBox="1">
            <a:spLocks noChangeArrowheads="1"/>
          </p:cNvSpPr>
          <p:nvPr/>
        </p:nvSpPr>
        <p:spPr bwMode="auto">
          <a:xfrm>
            <a:off x="5500688" y="8667750"/>
            <a:ext cx="11715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400" b="1" dirty="0" err="1" smtClean="0">
                <a:latin typeface="Verdana" pitchFamily="34" charset="0"/>
                <a:ea typeface="HY헤드라인M" pitchFamily="18" charset="-127"/>
              </a:rPr>
              <a:t>빛샘전자</a:t>
            </a:r>
            <a:endParaRPr lang="ko-KR" altLang="en-US" sz="1400" b="1" dirty="0">
              <a:latin typeface="Verdana" pitchFamily="34" charset="0"/>
              <a:ea typeface="HY헤드라인M" pitchFamily="18" charset="-127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332656" y="577850"/>
            <a:ext cx="611187" cy="866775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50000">
                <a:srgbClr val="3366FF">
                  <a:gamma/>
                  <a:tint val="0"/>
                  <a:invGamma/>
                </a:srgbClr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ko-KR" sz="4800" b="1"/>
          </a:p>
        </p:txBody>
      </p:sp>
      <p:sp>
        <p:nvSpPr>
          <p:cNvPr id="26" name="WordArt 5"/>
          <p:cNvSpPr>
            <a:spLocks noChangeArrowheads="1" noChangeShapeType="1" noTextEdit="1"/>
          </p:cNvSpPr>
          <p:nvPr/>
        </p:nvSpPr>
        <p:spPr bwMode="auto">
          <a:xfrm rot="5400000">
            <a:off x="-1473919" y="4529138"/>
            <a:ext cx="4240212" cy="404812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ko-KR" altLang="en-US" sz="40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HY견고딕"/>
                <a:ea typeface="HY견고딕"/>
              </a:rPr>
              <a:t>자재승인 요청서</a:t>
            </a:r>
          </a:p>
        </p:txBody>
      </p:sp>
      <p:sp>
        <p:nvSpPr>
          <p:cNvPr id="28" name="WordArt 7"/>
          <p:cNvSpPr>
            <a:spLocks noChangeArrowheads="1" noChangeShapeType="1" noTextEdit="1"/>
          </p:cNvSpPr>
          <p:nvPr/>
        </p:nvSpPr>
        <p:spPr bwMode="auto">
          <a:xfrm rot="5400000">
            <a:off x="-681831" y="4529138"/>
            <a:ext cx="4240212" cy="404812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ko-KR" altLang="en-US" sz="40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HY견고딕"/>
                <a:ea typeface="HY견고딕"/>
              </a:rPr>
              <a:t>자재승인 요청서</a:t>
            </a:r>
          </a:p>
        </p:txBody>
      </p:sp>
      <p:sp>
        <p:nvSpPr>
          <p:cNvPr id="29" name="Rectangle 8" descr="밝은 수직선"/>
          <p:cNvSpPr>
            <a:spLocks noChangeArrowheads="1"/>
          </p:cNvSpPr>
          <p:nvPr/>
        </p:nvSpPr>
        <p:spPr bwMode="auto">
          <a:xfrm>
            <a:off x="1927374" y="619125"/>
            <a:ext cx="609600" cy="8667750"/>
          </a:xfrm>
          <a:prstGeom prst="rect">
            <a:avLst/>
          </a:prstGeom>
          <a:pattFill prst="ltVert">
            <a:fgClr>
              <a:srgbClr val="CC99FF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ko-KR" sz="2400"/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1888723" y="1911350"/>
            <a:ext cx="738664" cy="569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b="1" dirty="0">
                <a:solidFill>
                  <a:schemeClr val="accent2"/>
                </a:solidFill>
                <a:latin typeface="Verdana" pitchFamily="34" charset="0"/>
                <a:ea typeface="HY헤드라인M" pitchFamily="18" charset="-127"/>
              </a:rPr>
              <a:t> </a:t>
            </a:r>
            <a:r>
              <a:rPr lang="en-US" altLang="ko-KR" sz="3600" b="1" dirty="0" smtClean="0">
                <a:solidFill>
                  <a:schemeClr val="accent2"/>
                </a:solidFill>
                <a:latin typeface="Verdana" pitchFamily="34" charset="0"/>
                <a:ea typeface="HY헤드라인M" pitchFamily="18" charset="-127"/>
              </a:rPr>
              <a:t>TV </a:t>
            </a:r>
            <a:r>
              <a:rPr lang="ko-KR" altLang="en-US" sz="3600" b="1" dirty="0" smtClean="0">
                <a:solidFill>
                  <a:schemeClr val="accent2"/>
                </a:solidFill>
                <a:latin typeface="Verdana" pitchFamily="34" charset="0"/>
                <a:ea typeface="HY헤드라인M" pitchFamily="18" charset="-127"/>
              </a:rPr>
              <a:t>자 </a:t>
            </a:r>
            <a:r>
              <a:rPr lang="ko-KR" altLang="en-US" sz="3600" b="1" dirty="0">
                <a:solidFill>
                  <a:schemeClr val="accent2"/>
                </a:solidFill>
                <a:latin typeface="Verdana" pitchFamily="34" charset="0"/>
                <a:ea typeface="HY헤드라인M" pitchFamily="18" charset="-127"/>
              </a:rPr>
              <a:t>재 승 인  요 청 서</a:t>
            </a: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4134222" y="8667750"/>
            <a:ext cx="11715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400" b="1" dirty="0" err="1" smtClean="0">
                <a:latin typeface="Verdana" pitchFamily="34" charset="0"/>
                <a:ea typeface="HY헤드라인M" pitchFamily="18" charset="-127"/>
              </a:rPr>
              <a:t>빛샘전자</a:t>
            </a:r>
            <a:endParaRPr lang="ko-KR" altLang="en-US" sz="1400" b="1" dirty="0">
              <a:latin typeface="Verdana" pitchFamily="34" charset="0"/>
              <a:ea typeface="HY헤드라인M" pitchFamily="18" charset="-127"/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2689870" y="8667750"/>
            <a:ext cx="11715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400" b="1" dirty="0" err="1" smtClean="0">
                <a:latin typeface="Verdana" pitchFamily="34" charset="0"/>
                <a:ea typeface="HY헤드라인M" pitchFamily="18" charset="-127"/>
              </a:rPr>
              <a:t>빛샘전자</a:t>
            </a:r>
            <a:endParaRPr lang="ko-KR" altLang="en-US" sz="1400" b="1" dirty="0">
              <a:latin typeface="Verdana" pitchFamily="34" charset="0"/>
              <a:ea typeface="HY헤드라인M" pitchFamily="18" charset="-127"/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1647850" y="8770004"/>
            <a:ext cx="11715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800" b="1" dirty="0" err="1" smtClean="0">
                <a:latin typeface="Verdana" pitchFamily="34" charset="0"/>
                <a:ea typeface="HY헤드라인M" pitchFamily="18" charset="-127"/>
              </a:rPr>
              <a:t>빛샘전자</a:t>
            </a:r>
            <a:endParaRPr lang="ko-KR" altLang="en-US" sz="800" b="1" dirty="0">
              <a:latin typeface="Verdana" pitchFamily="34" charset="0"/>
              <a:ea typeface="HY헤드라인M" pitchFamily="18" charset="-127"/>
            </a:endParaRPr>
          </a:p>
        </p:txBody>
      </p:sp>
      <p:sp>
        <p:nvSpPr>
          <p:cNvPr id="44" name="Text Box 13"/>
          <p:cNvSpPr txBox="1">
            <a:spLocks noChangeArrowheads="1"/>
          </p:cNvSpPr>
          <p:nvPr/>
        </p:nvSpPr>
        <p:spPr bwMode="auto">
          <a:xfrm>
            <a:off x="836712" y="8770004"/>
            <a:ext cx="11715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800" b="1" dirty="0" err="1" smtClean="0">
                <a:latin typeface="Verdana" pitchFamily="34" charset="0"/>
                <a:ea typeface="HY헤드라인M" pitchFamily="18" charset="-127"/>
              </a:rPr>
              <a:t>빛샘전자</a:t>
            </a:r>
            <a:endParaRPr lang="ko-KR" altLang="en-US" sz="800" b="1" dirty="0">
              <a:latin typeface="Verdana" pitchFamily="34" charset="0"/>
              <a:ea typeface="HY헤드라인M" pitchFamily="18" charset="-127"/>
            </a:endParaRPr>
          </a:p>
        </p:txBody>
      </p:sp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49957" y="8770004"/>
            <a:ext cx="11715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800" b="1" dirty="0" err="1" smtClean="0">
                <a:latin typeface="Verdana" pitchFamily="34" charset="0"/>
                <a:ea typeface="HY헤드라인M" pitchFamily="18" charset="-127"/>
              </a:rPr>
              <a:t>빛샘전자</a:t>
            </a:r>
            <a:endParaRPr lang="ko-KR" altLang="en-US" sz="800" b="1" dirty="0">
              <a:latin typeface="Verdana" pitchFamily="34" charset="0"/>
              <a:ea typeface="HY헤드라인M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848" y="848603"/>
            <a:ext cx="969404" cy="316223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442" y="848603"/>
            <a:ext cx="969404" cy="316223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25" y="848603"/>
            <a:ext cx="969404" cy="316223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248" y="928221"/>
            <a:ext cx="638726" cy="208355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12" y="928221"/>
            <a:ext cx="638726" cy="208355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928221"/>
            <a:ext cx="638726" cy="208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FM-TDMB Repeater</a:t>
            </a:r>
            <a:endParaRPr lang="ko-KR" altLang="en-US" dirty="0"/>
          </a:p>
        </p:txBody>
      </p:sp>
      <p:pic>
        <p:nvPicPr>
          <p:cNvPr id="5" name="Picture 4" descr="기능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3368824"/>
            <a:ext cx="4826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사양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80" y="4880994"/>
            <a:ext cx="4603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93"/>
          <p:cNvSpPr txBox="1">
            <a:spLocks noChangeArrowheads="1"/>
          </p:cNvSpPr>
          <p:nvPr/>
        </p:nvSpPr>
        <p:spPr bwMode="auto">
          <a:xfrm>
            <a:off x="696913" y="3679309"/>
            <a:ext cx="5900439" cy="101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7313" indent="-87313" algn="l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</a:pP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방송 공동수신설비의 방송 출력신호를 이용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방송 공동신호 중 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FM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라디오 신호 및 이동 멀티미디어 신호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(DMB)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를 인출하여 대역 필터 및 증폭하여 무선으로 방사시켜 공동 주택의 전파 음역 구역을 해소하는 기기</a:t>
            </a:r>
            <a:endParaRPr lang="en-US" altLang="ko-KR" sz="10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87313" indent="-87313" algn="l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</a:pP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입력전원 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DC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로 변경 가능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옵션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124744" y="2834571"/>
            <a:ext cx="4824536" cy="246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180975" indent="-180975" algn="l">
              <a:buClr>
                <a:srgbClr val="C00000"/>
              </a:buClr>
              <a:buFont typeface="Wingdings" pitchFamily="2" charset="2"/>
              <a:buChar char="l"/>
            </a:pPr>
            <a:r>
              <a:rPr lang="ko-KR" altLang="en-US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모델명 </a:t>
            </a:r>
            <a:r>
              <a:rPr lang="en-US" altLang="ko-KR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: FDM-200S</a:t>
            </a:r>
          </a:p>
        </p:txBody>
      </p:sp>
      <p:graphicFrame>
        <p:nvGraphicFramePr>
          <p:cNvPr id="9" name="Group 104"/>
          <p:cNvGraphicFramePr>
            <a:graphicFrameLocks noGrp="1"/>
          </p:cNvGraphicFramePr>
          <p:nvPr>
            <p:ph idx="1"/>
          </p:nvPr>
        </p:nvGraphicFramePr>
        <p:xfrm>
          <a:off x="692697" y="5241034"/>
          <a:ext cx="5577335" cy="388843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800199"/>
                <a:gridCol w="936104"/>
                <a:gridCol w="576064"/>
                <a:gridCol w="1224136"/>
                <a:gridCol w="1040832"/>
              </a:tblGrid>
              <a:tr h="277745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Classification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Units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Specification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Remarks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77745">
                <a:tc rowSpan="2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주파수 대역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MHz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FM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88 ~ 108</a:t>
                      </a: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7745">
                <a:tc vMerge="1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DMB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174 ~ 216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7745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입력레벨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dB㎶</a:t>
                      </a:r>
                      <a:endParaRPr lang="en-US" altLang="ko-KR" sz="800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70 ~ 80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7745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출력레벨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dB㎶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80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7745">
                <a:tc rowSpan="2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자동이득 조정범위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dB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</a:p>
                  </a:txBody>
                  <a:tcPr marL="14935" marR="14935" marT="14935" marB="149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-10 ～ +10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입력변화범위</a:t>
                      </a: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7745">
                <a:tc vMerge="1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dB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이내</a:t>
                      </a:r>
                    </a:p>
                  </a:txBody>
                  <a:tcPr marL="14935" marR="14935" marT="14935" marB="149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±1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출력번화범위</a:t>
                      </a: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7745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반사손실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dB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</a:p>
                  </a:txBody>
                  <a:tcPr marL="14935" marR="14935" marT="14935" marB="149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7745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주파수 특성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dB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이내</a:t>
                      </a:r>
                    </a:p>
                  </a:txBody>
                  <a:tcPr marL="14935" marR="14935" marT="14935" marB="149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±1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7745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출력레벨 안정도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dB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이내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±1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7745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스퓨리어스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dB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-60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7745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ANT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출력레벨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10mV/m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이내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10mV/m@10m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7745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사용전원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VAC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40 ~ 130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50 ~ 60Hz</a:t>
                      </a: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7745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소비전력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이하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Max</a:t>
                      </a: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그림 10" descr="FMD-200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1946" y="1206189"/>
            <a:ext cx="1800200" cy="164441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FM-TDMB </a:t>
            </a:r>
            <a:r>
              <a:rPr lang="ko-KR" altLang="en-US" dirty="0" err="1" smtClean="0"/>
              <a:t>전력삽입기</a:t>
            </a:r>
            <a:endParaRPr lang="ko-KR" altLang="en-US" dirty="0"/>
          </a:p>
        </p:txBody>
      </p:sp>
      <p:pic>
        <p:nvPicPr>
          <p:cNvPr id="5" name="Picture 4" descr="기능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3368824"/>
            <a:ext cx="4826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사양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80" y="4736980"/>
            <a:ext cx="4603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93"/>
          <p:cNvSpPr txBox="1">
            <a:spLocks noChangeArrowheads="1"/>
          </p:cNvSpPr>
          <p:nvPr/>
        </p:nvSpPr>
        <p:spPr bwMode="auto">
          <a:xfrm>
            <a:off x="696913" y="3679309"/>
            <a:ext cx="5900439" cy="78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7313" indent="-87313" algn="l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</a:pP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전원 공급기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(Power Supply)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로부터 변환된 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40 ~ 90V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의 전원을 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RF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와 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AC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를 분리 가능하도록 하여 </a:t>
            </a:r>
            <a:r>
              <a:rPr lang="ko-KR" altLang="en-US" sz="1000" b="1" dirty="0" err="1" smtClean="0">
                <a:latin typeface="맑은 고딕" pitchFamily="50" charset="-127"/>
                <a:ea typeface="맑은 고딕" pitchFamily="50" charset="-127"/>
              </a:rPr>
              <a:t>동축망에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전원을 공급하기 위한 수동 소자</a:t>
            </a:r>
            <a:endParaRPr lang="en-US" altLang="ko-KR" sz="10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87313" indent="-87313" algn="l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</a:pP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옥내용 모듈 타입과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시스템 </a:t>
            </a:r>
            <a:r>
              <a:rPr lang="ko-KR" altLang="en-US" sz="1000" b="1" dirty="0" err="1" smtClean="0">
                <a:latin typeface="맑은 고딕" pitchFamily="50" charset="-127"/>
                <a:ea typeface="맑은 고딕" pitchFamily="50" charset="-127"/>
              </a:rPr>
              <a:t>표준랙에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장착 가능한 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1RU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타입 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종류가 있으며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옵션으로 선택 가능</a:t>
            </a:r>
            <a:endParaRPr lang="en-US" altLang="ko-KR" sz="1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124744" y="2834571"/>
            <a:ext cx="4824536" cy="246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180975" indent="-180975" algn="l">
              <a:buClr>
                <a:srgbClr val="C00000"/>
              </a:buClr>
              <a:buFont typeface="Wingdings" pitchFamily="2" charset="2"/>
              <a:buChar char="l"/>
            </a:pPr>
            <a:r>
              <a:rPr lang="ko-KR" altLang="en-US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모델명 </a:t>
            </a:r>
            <a:r>
              <a:rPr lang="en-US" altLang="ko-KR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: DFM-LPI(</a:t>
            </a:r>
            <a:r>
              <a:rPr lang="ko-KR" altLang="en-US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옥내용 모듈 </a:t>
            </a:r>
            <a:r>
              <a:rPr lang="en-US" altLang="ko-KR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Type, 1RU Rack Type Optional)</a:t>
            </a:r>
          </a:p>
        </p:txBody>
      </p:sp>
      <p:graphicFrame>
        <p:nvGraphicFramePr>
          <p:cNvPr id="9" name="Group 104"/>
          <p:cNvGraphicFramePr>
            <a:graphicFrameLocks noGrp="1"/>
          </p:cNvGraphicFramePr>
          <p:nvPr>
            <p:ph idx="1"/>
          </p:nvPr>
        </p:nvGraphicFramePr>
        <p:xfrm>
          <a:off x="692697" y="5097020"/>
          <a:ext cx="5577335" cy="3312364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440159"/>
                <a:gridCol w="792088"/>
                <a:gridCol w="751706"/>
                <a:gridCol w="1552550"/>
                <a:gridCol w="1040832"/>
              </a:tblGrid>
              <a:tr h="301124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단위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기준 값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비고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</a:tr>
              <a:tr h="301124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주파수 대역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MHz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 ~ 1002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1124">
                <a:tc rowSpan="2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삽입 손실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4935" marR="14935" marT="14935" marB="149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하향특성</a:t>
                      </a:r>
                      <a:endParaRPr lang="en-US" altLang="ko-KR" sz="1000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lang="en-US" altLang="ko-KR" sz="100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1.2 </a:t>
                      </a:r>
                      <a:r>
                        <a:rPr lang="ko-KR" altLang="en-US" sz="1000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이하</a:t>
                      </a:r>
                      <a:endParaRPr lang="en-US" altLang="ko-KR" sz="1000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1124">
                <a:tc vMerge="1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4935" marR="14935" marT="14935" marB="149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상향특성</a:t>
                      </a:r>
                      <a:endParaRPr lang="en-US" altLang="ko-KR" sz="1000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- 0.6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이하</a:t>
                      </a:r>
                      <a:endParaRPr lang="en-US" altLang="ko-KR" sz="1000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1124">
                <a:tc rowSpan="2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RF/AC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분리도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4935" marR="14935" marT="14935" marB="149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하향특성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- 60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1124">
                <a:tc vMerge="1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4935" marR="14935" marT="14935" marB="149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상향특성</a:t>
                      </a:r>
                      <a:endParaRPr lang="en-US" altLang="ko-KR" sz="1000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1124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반사 손실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- 16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  <a:endParaRPr lang="en-US" altLang="ko-KR" sz="1000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1124">
                <a:tc rowSpan="2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주파수응답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하향특성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000" kern="12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± 0.85 </a:t>
                      </a:r>
                      <a:r>
                        <a:rPr lang="ko-KR" altLang="en-US" sz="1000" kern="120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이내</a:t>
                      </a: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1124">
                <a:tc vMerge="1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상향특성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1124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헙변조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- 60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이하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1124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전류통과 용량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15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" name="그림 9" descr="FDM-LPI(1RU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81683" y="1458516"/>
            <a:ext cx="2035349" cy="982870"/>
          </a:xfrm>
          <a:prstGeom prst="rect">
            <a:avLst/>
          </a:prstGeom>
        </p:spPr>
      </p:pic>
      <p:pic>
        <p:nvPicPr>
          <p:cNvPr id="12" name="그림 11" descr="FDM-LPI(모듈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52689" y="1741215"/>
            <a:ext cx="1008112" cy="58603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916832" y="2476153"/>
            <a:ext cx="1440160" cy="246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180975" indent="-180975">
              <a:buClr>
                <a:srgbClr val="C00000"/>
              </a:buClr>
            </a:pPr>
            <a:r>
              <a:rPr lang="en-US" altLang="ko-KR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DFM-LPI(1RU)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3827140" y="2476153"/>
            <a:ext cx="1440160" cy="246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180975" indent="-180975">
              <a:buClr>
                <a:srgbClr val="C00000"/>
              </a:buClr>
            </a:pPr>
            <a:r>
              <a:rPr lang="en-US" altLang="ko-KR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DFM-LPI(</a:t>
            </a:r>
            <a:r>
              <a:rPr lang="ko-KR" altLang="en-US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모듈</a:t>
            </a:r>
            <a:r>
              <a:rPr lang="en-US" altLang="ko-KR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TDMB Processor</a:t>
            </a:r>
            <a:endParaRPr lang="ko-KR" altLang="en-US" dirty="0"/>
          </a:p>
        </p:txBody>
      </p:sp>
      <p:pic>
        <p:nvPicPr>
          <p:cNvPr id="5" name="Picture 4" descr="기능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3368824"/>
            <a:ext cx="4826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사양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80" y="4592960"/>
            <a:ext cx="4603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93"/>
          <p:cNvSpPr txBox="1">
            <a:spLocks noChangeArrowheads="1"/>
          </p:cNvSpPr>
          <p:nvPr/>
        </p:nvSpPr>
        <p:spPr bwMode="auto">
          <a:xfrm>
            <a:off x="696913" y="3656856"/>
            <a:ext cx="58284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7313" indent="-87313" algn="l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</a:pP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안테나로부터 수신된 </a:t>
            </a:r>
            <a:r>
              <a:rPr lang="ko-KR" altLang="en-US" sz="1000" b="1" dirty="0" err="1" smtClean="0">
                <a:latin typeface="맑은 고딕" pitchFamily="50" charset="-127"/>
                <a:ea typeface="맑은 고딕" pitchFamily="50" charset="-127"/>
              </a:rPr>
              <a:t>지상파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디지털 멀티미디어방송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(T-DMB)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신호 레벨의 변동 및 인접 채널의 혼선 등 </a:t>
            </a:r>
            <a:r>
              <a:rPr lang="ko-KR" altLang="en-US" sz="1000" b="1" dirty="0" err="1" smtClean="0">
                <a:latin typeface="맑은 고딕" pitchFamily="50" charset="-127"/>
                <a:ea typeface="맑은 고딕" pitchFamily="50" charset="-127"/>
              </a:rPr>
              <a:t>채널별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b="1" dirty="0" err="1" smtClean="0">
                <a:latin typeface="맑은 고딕" pitchFamily="50" charset="-127"/>
                <a:ea typeface="맑은 고딕" pitchFamily="50" charset="-127"/>
              </a:rPr>
              <a:t>전계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강도의 편차가 큰 경우 송출 레벨의 안정화를 기하기 위해 사용되는 중계용 </a:t>
            </a:r>
            <a:r>
              <a:rPr lang="ko-KR" altLang="en-US" sz="1000" b="1" dirty="0" err="1" smtClean="0">
                <a:latin typeface="맑은 고딕" pitchFamily="50" charset="-127"/>
                <a:ea typeface="맑은 고딕" pitchFamily="50" charset="-127"/>
              </a:rPr>
              <a:t>광대역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자동 증폭장치</a:t>
            </a:r>
            <a:endParaRPr lang="en-US" altLang="ko-KR" sz="1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124744" y="2834571"/>
            <a:ext cx="4824536" cy="246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180975" indent="-180975" algn="l">
              <a:buClr>
                <a:srgbClr val="C00000"/>
              </a:buClr>
              <a:buFont typeface="Wingdings" pitchFamily="2" charset="2"/>
              <a:buChar char="l"/>
            </a:pPr>
            <a:r>
              <a:rPr lang="ko-KR" altLang="en-US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모델명 </a:t>
            </a:r>
            <a:r>
              <a:rPr lang="en-US" altLang="ko-KR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: TDMB-1000</a:t>
            </a:r>
          </a:p>
        </p:txBody>
      </p:sp>
      <p:graphicFrame>
        <p:nvGraphicFramePr>
          <p:cNvPr id="9" name="Group 104"/>
          <p:cNvGraphicFramePr>
            <a:graphicFrameLocks noGrp="1"/>
          </p:cNvGraphicFramePr>
          <p:nvPr>
            <p:ph idx="1"/>
          </p:nvPr>
        </p:nvGraphicFramePr>
        <p:xfrm>
          <a:off x="692697" y="4953000"/>
          <a:ext cx="5577335" cy="3744416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800199"/>
                <a:gridCol w="936104"/>
                <a:gridCol w="1800200"/>
                <a:gridCol w="1040832"/>
              </a:tblGrid>
              <a:tr h="288032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단위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기준 값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비고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주파수 대역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MHz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174 ~ 216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입력레벨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dB㎶</a:t>
                      </a:r>
                      <a:endParaRPr lang="en-US" altLang="ko-KR" sz="800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40 ~ 60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출력레벨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dB㎶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95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032">
                <a:tc rowSpan="2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자동이득 조정범위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dB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</a:p>
                  </a:txBody>
                  <a:tcPr marL="14935" marR="14935" marT="14935" marB="149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-10 ～ +10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입력변화범위</a:t>
                      </a: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dB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이내</a:t>
                      </a:r>
                    </a:p>
                  </a:txBody>
                  <a:tcPr marL="14935" marR="14935" marT="14935" marB="149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±1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출력번화범위</a:t>
                      </a: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반사손실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dB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</a:p>
                  </a:txBody>
                  <a:tcPr marL="14935" marR="14935" marT="14935" marB="149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주파수 특성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dB </a:t>
                      </a:r>
                      <a:r>
                        <a:rPr lang="ko-KR" altLang="en-US" sz="10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이내</a:t>
                      </a:r>
                    </a:p>
                  </a:txBody>
                  <a:tcPr marL="14935" marR="14935" marT="14935" marB="149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±1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출력레벨 안정도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dB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이내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±1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스퓨리어스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dB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-60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출력조정범위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dB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15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잡음지수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dB </a:t>
                      </a:r>
                      <a:r>
                        <a:rPr lang="ko-KR" altLang="en-US" sz="10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이하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험변조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이하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-60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그림 10" descr="TDMB-1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4784" y="1640632"/>
            <a:ext cx="3894794" cy="79208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latin typeface="Arial Black" pitchFamily="34" charset="0"/>
              </a:rPr>
              <a:t>FM Processor</a:t>
            </a:r>
            <a:endParaRPr lang="ko-KR" altLang="en-US" dirty="0" smtClean="0">
              <a:latin typeface="Arial Black" pitchFamily="34" charset="0"/>
            </a:endParaRPr>
          </a:p>
        </p:txBody>
      </p:sp>
      <p:pic>
        <p:nvPicPr>
          <p:cNvPr id="2052" name="Picture 4" descr="기능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3109913"/>
            <a:ext cx="4826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사양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963" y="4256088"/>
            <a:ext cx="4603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Box 93"/>
          <p:cNvSpPr txBox="1">
            <a:spLocks noChangeArrowheads="1"/>
          </p:cNvSpPr>
          <p:nvPr/>
        </p:nvSpPr>
        <p:spPr bwMode="auto">
          <a:xfrm>
            <a:off x="696913" y="3297238"/>
            <a:ext cx="575642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7313" indent="-87313" algn="l">
              <a:spcBef>
                <a:spcPct val="20000"/>
              </a:spcBef>
              <a:buSzPct val="100000"/>
              <a:buFont typeface="Wingdings" pitchFamily="2" charset="2"/>
              <a:buChar char="§"/>
            </a:pP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본 기기는 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FM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안테나에서 수신된 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FM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신호를 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BPF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통하여 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FM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대역을 선택 증폭하고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AGC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기능을 부가하여 수신레벨 변동에도 안정된 출력레벨을 전송할 수 있는 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FM </a:t>
            </a:r>
            <a:r>
              <a:rPr lang="ko-KR" altLang="en-US" sz="1000" b="1" dirty="0" err="1" smtClean="0">
                <a:latin typeface="맑은 고딕" pitchFamily="50" charset="-127"/>
                <a:ea typeface="맑은 고딕" pitchFamily="50" charset="-127"/>
              </a:rPr>
              <a:t>광대역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Processor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이다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87313" indent="-87313" algn="l">
              <a:spcBef>
                <a:spcPct val="20000"/>
              </a:spcBef>
              <a:buSzPct val="100000"/>
              <a:buFont typeface="Wingdings" pitchFamily="2" charset="2"/>
              <a:buChar char="§"/>
            </a:pP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공중파 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안테나로부터 수신된 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FM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방송 채널을 수신 받아 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FM 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방송주파수인 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88~108MHz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로 출력한다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본 기기는 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1U </a:t>
            </a:r>
            <a:r>
              <a:rPr lang="ko-KR" altLang="en-US" sz="1000" b="1" dirty="0" err="1">
                <a:latin typeface="맑은 고딕" pitchFamily="50" charset="-127"/>
                <a:ea typeface="맑은 고딕" pitchFamily="50" charset="-127"/>
              </a:rPr>
              <a:t>통합형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 형태로 구성되어 있으며 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110dBuV 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이상 출력한다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000" b="1" dirty="0">
              <a:latin typeface="맑은 고딕" pitchFamily="50" charset="-127"/>
              <a:ea typeface="맑은 고딕" pitchFamily="50" charset="-127"/>
            </a:endParaRPr>
          </a:p>
          <a:p>
            <a:pPr marL="87313" indent="-87313" algn="l">
              <a:spcBef>
                <a:spcPct val="20000"/>
              </a:spcBef>
              <a:buSzPct val="100000"/>
              <a:buFont typeface="Wingdings" pitchFamily="2" charset="2"/>
              <a:buChar char="§"/>
            </a:pP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19” Rack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에 탈부착이 용이하도록 제품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고정 홀 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설치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방열기능 우수</a:t>
            </a:r>
            <a:endParaRPr lang="en-US" altLang="ko-KR" sz="1000" b="1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96" name="표 95"/>
          <p:cNvGraphicFramePr>
            <a:graphicFrameLocks noGrp="1"/>
          </p:cNvGraphicFramePr>
          <p:nvPr/>
        </p:nvGraphicFramePr>
        <p:xfrm>
          <a:off x="765175" y="4675188"/>
          <a:ext cx="5544616" cy="274274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583705"/>
                <a:gridCol w="864096"/>
                <a:gridCol w="1872208"/>
                <a:gridCol w="1224607"/>
              </a:tblGrid>
              <a:tr h="17303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단위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기준값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비고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9767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주파수 대역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MHz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88 ~ 108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67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입력레벨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dBmV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40 ~ 60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67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출력레벨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dirty="0" err="1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dBmV</a:t>
                      </a:r>
                      <a:r>
                        <a:rPr lang="en-US" altLang="ko-KR" sz="1000" b="0" i="0" u="none" strike="noStrike" baseline="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000" b="0" i="0" u="none" strike="noStrike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  <a:endParaRPr lang="en-US" altLang="ko-KR" sz="1000" b="0" i="0" u="none" strike="noStrike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95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6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자동이득 조정범위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dB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-10 ~ +10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Input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670">
                <a:tc v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dB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이내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± 1</a:t>
                      </a: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Output</a:t>
                      </a: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67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반사손실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dB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67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주파수특성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dB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이내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± 1</a:t>
                      </a: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67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출력레벨 안정도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dB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이내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± 1</a:t>
                      </a: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67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스퓨리어스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dB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-60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67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출력조정범위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dB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15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67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잡음지수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dB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이하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67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험변조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dB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이하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-60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67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감쇄특성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dB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이하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40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32" name="직사각형 11"/>
          <p:cNvSpPr>
            <a:spLocks noChangeArrowheads="1"/>
          </p:cNvSpPr>
          <p:nvPr/>
        </p:nvSpPr>
        <p:spPr bwMode="auto">
          <a:xfrm>
            <a:off x="654050" y="4429894"/>
            <a:ext cx="16319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fontAlgn="ctr"/>
            <a:r>
              <a:rPr lang="ko-KR" altLang="en-US" sz="11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■ 일반 특성</a:t>
            </a:r>
            <a:endParaRPr lang="en-US" altLang="ko-KR" sz="11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33" name="직사각형 12"/>
          <p:cNvSpPr>
            <a:spLocks noChangeArrowheads="1"/>
          </p:cNvSpPr>
          <p:nvPr/>
        </p:nvSpPr>
        <p:spPr bwMode="auto">
          <a:xfrm>
            <a:off x="644525" y="7437087"/>
            <a:ext cx="16319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fontAlgn="ctr"/>
            <a:r>
              <a:rPr lang="ko-KR" altLang="en-US" sz="11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■ 전원 특성</a:t>
            </a:r>
            <a:endParaRPr lang="en-US" altLang="ko-KR" sz="1100" b="1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765175" y="7726012"/>
          <a:ext cx="5544615" cy="39534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848205"/>
                <a:gridCol w="1848205"/>
                <a:gridCol w="1848205"/>
              </a:tblGrid>
              <a:tr h="19767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정격전압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소비전력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정격주파수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976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AC 220V (AC 86V ~ 265V)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10W</a:t>
                      </a:r>
                      <a:r>
                        <a:rPr lang="en-US" altLang="ko-KR" sz="1000" b="0" i="0" u="none" strike="noStrike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000" b="0" i="0" u="none" strike="noStrike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이하 </a:t>
                      </a:r>
                      <a:r>
                        <a:rPr lang="en-US" altLang="ko-KR" sz="1000" b="0" i="0" u="none" strike="noStrike" baseline="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(MAX)</a:t>
                      </a:r>
                      <a:endParaRPr lang="en-US" altLang="ko-KR" sz="1000" b="0" i="0" u="none" strike="noStrike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60Hz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48" name="직사각형 14"/>
          <p:cNvSpPr>
            <a:spLocks noChangeArrowheads="1"/>
          </p:cNvSpPr>
          <p:nvPr/>
        </p:nvSpPr>
        <p:spPr bwMode="auto">
          <a:xfrm>
            <a:off x="644525" y="8147050"/>
            <a:ext cx="16319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fontAlgn="ctr"/>
            <a:r>
              <a:rPr lang="ko-KR" altLang="en-US" sz="11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■ 기타</a:t>
            </a:r>
            <a:endParaRPr lang="en-US" altLang="ko-KR" sz="1100" b="1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765175" y="8421688"/>
          <a:ext cx="5544615" cy="99525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848205"/>
                <a:gridCol w="1848205"/>
                <a:gridCol w="1848205"/>
              </a:tblGrid>
              <a:tr h="19905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항목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규격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비고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9905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사이즈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[mm]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482(W)</a:t>
                      </a:r>
                      <a:r>
                        <a:rPr lang="en-US" altLang="ko-KR" sz="1000" b="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X 215(D) X 44(H)</a:t>
                      </a: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05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무게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[Kg]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1.2</a:t>
                      </a: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05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온도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-15 ~ +50 </a:t>
                      </a:r>
                      <a:r>
                        <a:rPr lang="ko-KR" altLang="en-US" sz="1000" b="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℃</a:t>
                      </a: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05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기구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알루미늄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Case</a:t>
                      </a: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374" marR="5374" marT="5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직사각형 16"/>
          <p:cNvSpPr/>
          <p:nvPr/>
        </p:nvSpPr>
        <p:spPr>
          <a:xfrm>
            <a:off x="1124744" y="2834571"/>
            <a:ext cx="4824536" cy="246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180975" indent="-180975" algn="l">
              <a:buClr>
                <a:srgbClr val="C00000"/>
              </a:buClr>
              <a:buFont typeface="Wingdings" pitchFamily="2" charset="2"/>
              <a:buChar char="l"/>
            </a:pPr>
            <a:r>
              <a:rPr lang="ko-KR" altLang="en-US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모델명 </a:t>
            </a:r>
            <a:r>
              <a:rPr lang="en-US" altLang="ko-KR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: TFM-1000</a:t>
            </a:r>
          </a:p>
        </p:txBody>
      </p:sp>
      <p:pic>
        <p:nvPicPr>
          <p:cNvPr id="15" name="그림 14" descr="TFM-1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8868" y="1568624"/>
            <a:ext cx="4104456" cy="897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6" name="Picture 6" descr="사양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80" y="5300663"/>
            <a:ext cx="460375" cy="171450"/>
          </a:xfrm>
          <a:prstGeom prst="rect">
            <a:avLst/>
          </a:prstGeom>
          <a:noFill/>
        </p:spPr>
      </p:pic>
      <p:pic>
        <p:nvPicPr>
          <p:cNvPr id="76807" name="Picture 7" descr="기능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80" y="3308350"/>
            <a:ext cx="482600" cy="171450"/>
          </a:xfrm>
          <a:prstGeom prst="rect">
            <a:avLst/>
          </a:prstGeom>
          <a:noFill/>
        </p:spPr>
      </p:pic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696316" y="3656013"/>
            <a:ext cx="5613003" cy="123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3951" tIns="41976" rIns="83951" bIns="41976">
            <a:spAutoFit/>
          </a:bodyPr>
          <a:lstStyle/>
          <a:p>
            <a:pPr marL="87313" indent="-87313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TV Modulator, Signal Processor, Pilot Signal Generator 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등 다수의 신호를 혼합하여 </a:t>
            </a:r>
            <a:r>
              <a:rPr lang="ko-KR" altLang="en-US" sz="1000" b="1" dirty="0" err="1">
                <a:latin typeface="맑은 고딕" pitchFamily="50" charset="-127"/>
                <a:ea typeface="맑은 고딕" pitchFamily="50" charset="-127"/>
              </a:rPr>
              <a:t>한개의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 단자로 출력하는 기기</a:t>
            </a:r>
          </a:p>
          <a:p>
            <a:pPr marL="87313" indent="-87313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8 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또는 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12, 16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단자용으로 구성</a:t>
            </a:r>
          </a:p>
          <a:p>
            <a:pPr marL="87313" indent="-87313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1000" b="1" dirty="0" err="1">
                <a:latin typeface="맑은 고딕" pitchFamily="50" charset="-127"/>
                <a:ea typeface="맑은 고딕" pitchFamily="50" charset="-127"/>
              </a:rPr>
              <a:t>광대역의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 주파수특성으로 다채널 전송이 가능</a:t>
            </a:r>
          </a:p>
          <a:p>
            <a:pPr marL="87313" indent="-87313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Hybrid Type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의 분배형 회로를 채택하여 삽입손실이 적으므로 다채널 </a:t>
            </a:r>
            <a:r>
              <a:rPr lang="ko-KR" altLang="en-US" sz="1000" b="1" dirty="0" err="1">
                <a:latin typeface="맑은 고딕" pitchFamily="50" charset="-127"/>
                <a:ea typeface="맑은 고딕" pitchFamily="50" charset="-127"/>
              </a:rPr>
              <a:t>전송시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 최적의 성능을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발휘</a:t>
            </a:r>
            <a:endParaRPr lang="en-US" altLang="ko-KR" sz="1000" b="1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76991" name="Group 191"/>
          <p:cNvGraphicFramePr>
            <a:graphicFrameLocks noGrp="1"/>
          </p:cNvGraphicFramePr>
          <p:nvPr/>
        </p:nvGraphicFramePr>
        <p:xfrm>
          <a:off x="764704" y="5765800"/>
          <a:ext cx="5544617" cy="2283543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558517"/>
                <a:gridCol w="834300"/>
                <a:gridCol w="1019700"/>
                <a:gridCol w="1066050"/>
                <a:gridCol w="1066050"/>
              </a:tblGrid>
              <a:tr h="253727">
                <a:tc row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Classification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Unit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Specification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37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CCM-700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CCM-712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CCM-716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</a:tr>
              <a:tr h="253727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Frequency Range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MHz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5~864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3727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Port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Port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12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16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3727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Gain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≥ 12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≥ 16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≥ 16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3727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Return Loss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≥ 15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3727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Impedance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Ω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75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3727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Isolation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≥ 20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3727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Power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V/Hz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220V/60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Combiner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124744" y="2834571"/>
            <a:ext cx="4824536" cy="246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180975" indent="-180975" algn="l">
              <a:buClr>
                <a:srgbClr val="C00000"/>
              </a:buClr>
              <a:buFont typeface="Wingdings" pitchFamily="2" charset="2"/>
              <a:buChar char="l"/>
            </a:pPr>
            <a:r>
              <a:rPr lang="ko-KR" altLang="en-US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모델명 </a:t>
            </a:r>
            <a:r>
              <a:rPr lang="en-US" altLang="ko-KR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: CCM-700, CCM-712</a:t>
            </a:r>
          </a:p>
        </p:txBody>
      </p:sp>
      <p:pic>
        <p:nvPicPr>
          <p:cNvPr id="11" name="Picture 6" descr="외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850" y="8553400"/>
            <a:ext cx="482600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직사각형 11"/>
          <p:cNvSpPr/>
          <p:nvPr/>
        </p:nvSpPr>
        <p:spPr>
          <a:xfrm>
            <a:off x="692696" y="8803540"/>
            <a:ext cx="3429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87313" indent="-87313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Dimension : 482mm(W) X 44mm(H) X 200mm(D)</a:t>
            </a:r>
            <a:endParaRPr lang="en-US" altLang="ko-KR" sz="10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3" name="그림 12" descr="CCM-7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2366" y="1712640"/>
            <a:ext cx="3699792" cy="627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0" name="Picture 6" descr="사양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80" y="5385048"/>
            <a:ext cx="460375" cy="171450"/>
          </a:xfrm>
          <a:prstGeom prst="rect">
            <a:avLst/>
          </a:prstGeom>
          <a:noFill/>
        </p:spPr>
      </p:pic>
      <p:pic>
        <p:nvPicPr>
          <p:cNvPr id="77831" name="Picture 7" descr="기능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80" y="3294063"/>
            <a:ext cx="482600" cy="171450"/>
          </a:xfrm>
          <a:prstGeom prst="rect">
            <a:avLst/>
          </a:prstGeom>
          <a:noFill/>
        </p:spPr>
      </p:pic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769342" y="3600450"/>
            <a:ext cx="5251450" cy="116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951" tIns="41976" rIns="83951" bIns="41976">
            <a:spAutoFit/>
          </a:bodyPr>
          <a:lstStyle/>
          <a:p>
            <a:pPr marL="87313" indent="-87313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다수의 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RF Channel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이 혼합된 신호를 </a:t>
            </a:r>
            <a:r>
              <a:rPr lang="en-US" altLang="ko-KR" sz="1000" b="1" dirty="0" err="1">
                <a:latin typeface="맑은 고딕" pitchFamily="50" charset="-127"/>
                <a:ea typeface="맑은 고딕" pitchFamily="50" charset="-127"/>
              </a:rPr>
              <a:t>Headend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내에서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균등 분배하여 주는 기기</a:t>
            </a:r>
            <a:endParaRPr lang="ko-KR" altLang="en-US" sz="1000" b="1" dirty="0">
              <a:latin typeface="맑은 고딕" pitchFamily="50" charset="-127"/>
              <a:ea typeface="맑은 고딕" pitchFamily="50" charset="-127"/>
            </a:endParaRPr>
          </a:p>
          <a:p>
            <a:pPr marL="87313" indent="-87313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개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, 12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개 또는 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16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개의 출력단자로 구성</a:t>
            </a:r>
          </a:p>
          <a:p>
            <a:pPr marL="87313" indent="-87313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1000" b="1" dirty="0" err="1">
                <a:latin typeface="맑은 고딕" pitchFamily="50" charset="-127"/>
                <a:ea typeface="맑은 고딕" pitchFamily="50" charset="-127"/>
              </a:rPr>
              <a:t>광대역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 균등 분배 가능</a:t>
            </a:r>
          </a:p>
          <a:p>
            <a:pPr marL="87313" indent="-87313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Hybrid Type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의 분기형 회로를 채택하여 </a:t>
            </a:r>
            <a:r>
              <a:rPr lang="ko-KR" altLang="en-US" sz="1000" b="1" dirty="0" err="1">
                <a:latin typeface="맑은 고딕" pitchFamily="50" charset="-127"/>
                <a:ea typeface="맑은 고딕" pitchFamily="50" charset="-127"/>
              </a:rPr>
              <a:t>손실량이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 적음</a:t>
            </a:r>
          </a:p>
          <a:p>
            <a:pPr marL="87313" indent="-87313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각 입력단자간 결합특성이 우수하여 상호 영향이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없음</a:t>
            </a:r>
            <a:endParaRPr lang="ko-KR" altLang="en-US" sz="1000" b="1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77922" name="Group 98"/>
          <p:cNvGraphicFramePr>
            <a:graphicFrameLocks noGrp="1"/>
          </p:cNvGraphicFramePr>
          <p:nvPr/>
        </p:nvGraphicFramePr>
        <p:xfrm>
          <a:off x="769392" y="5723384"/>
          <a:ext cx="5539930" cy="2109936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507480"/>
                <a:gridCol w="648072"/>
                <a:gridCol w="1128126"/>
                <a:gridCol w="1128126"/>
                <a:gridCol w="1128126"/>
              </a:tblGrid>
              <a:tr h="263742">
                <a:tc row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Classification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Unit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Specification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37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CDV-700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CDV-712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CDV-716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</a:tr>
              <a:tr h="263742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Frequency Range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MHz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5~864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742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Output Port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Port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12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16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742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Insertion Loss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≥ 12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≥ 16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≥ 16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742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Return Loss (In/Out)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≥ 16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3742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Impedance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Ω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63742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Port to Port Isolation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≥ 22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Divider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124744" y="2834571"/>
            <a:ext cx="4824536" cy="246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180975" indent="-180975" algn="l">
              <a:buClr>
                <a:srgbClr val="C00000"/>
              </a:buClr>
              <a:buFont typeface="Wingdings" pitchFamily="2" charset="2"/>
              <a:buChar char="l"/>
            </a:pPr>
            <a:r>
              <a:rPr lang="ko-KR" altLang="en-US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모델명 </a:t>
            </a:r>
            <a:r>
              <a:rPr lang="en-US" altLang="ko-KR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: CDV-700, CDV-712</a:t>
            </a:r>
          </a:p>
        </p:txBody>
      </p:sp>
      <p:pic>
        <p:nvPicPr>
          <p:cNvPr id="11" name="Picture 6" descr="외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850" y="8553400"/>
            <a:ext cx="482600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직사각형 11"/>
          <p:cNvSpPr/>
          <p:nvPr/>
        </p:nvSpPr>
        <p:spPr>
          <a:xfrm>
            <a:off x="692696" y="8803540"/>
            <a:ext cx="3429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87313" indent="-87313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Dimension : 482mm(W) X 44mm(H) X 200mm(D)</a:t>
            </a:r>
            <a:endParaRPr lang="en-US" altLang="ko-KR" sz="10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3" name="그림 12" descr="CDV-7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3424" y="1700054"/>
            <a:ext cx="3483768" cy="608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Power Supply</a:t>
            </a:r>
            <a:endParaRPr lang="ko-KR" altLang="en-US" dirty="0"/>
          </a:p>
        </p:txBody>
      </p:sp>
      <p:pic>
        <p:nvPicPr>
          <p:cNvPr id="5" name="Picture 7" descr="기능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80" y="3322638"/>
            <a:ext cx="482600" cy="171450"/>
          </a:xfrm>
          <a:prstGeom prst="rect">
            <a:avLst/>
          </a:prstGeom>
          <a:noFill/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769342" y="3702050"/>
            <a:ext cx="5539978" cy="108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3951" tIns="41976" rIns="83951" bIns="41976">
            <a:spAutoFit/>
          </a:bodyPr>
          <a:lstStyle/>
          <a:p>
            <a:pPr marL="87313" indent="-87313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1000" b="1" dirty="0" err="1" smtClean="0">
                <a:latin typeface="맑은 고딕" pitchFamily="50" charset="-127"/>
                <a:ea typeface="맑은 고딕" pitchFamily="50" charset="-127"/>
              </a:rPr>
              <a:t>전송로에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설치된 장비에 전원을 공급하기 위하여 사용 전원을 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AC 63V/75V/90V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등으로 변환시켜주는 장치</a:t>
            </a:r>
            <a:endParaRPr lang="ko-KR" altLang="en-US" sz="1000" b="1" dirty="0">
              <a:latin typeface="맑은 고딕" pitchFamily="50" charset="-127"/>
              <a:ea typeface="맑은 고딕" pitchFamily="50" charset="-127"/>
            </a:endParaRPr>
          </a:p>
          <a:p>
            <a:pPr marL="87313" indent="-87313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Power Insert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기능이 내장되어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, RF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신호를 전력과 혼합하여 전송 할 수 있음</a:t>
            </a:r>
            <a:endParaRPr lang="ko-KR" altLang="en-US" sz="1000" b="1" dirty="0">
              <a:latin typeface="맑은 고딕" pitchFamily="50" charset="-127"/>
              <a:ea typeface="맑은 고딕" pitchFamily="50" charset="-127"/>
            </a:endParaRPr>
          </a:p>
          <a:p>
            <a:pPr marL="87313" indent="-87313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전면 </a:t>
            </a:r>
            <a:r>
              <a:rPr lang="ko-KR" altLang="en-US" sz="1000" b="1" dirty="0" err="1" smtClean="0">
                <a:latin typeface="맑은 고딕" pitchFamily="50" charset="-127"/>
                <a:ea typeface="맑은 고딕" pitchFamily="50" charset="-127"/>
              </a:rPr>
              <a:t>판넬은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Digital AC Meter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를 적용하여 전력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전류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전압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전력량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1" dirty="0" err="1" smtClean="0">
                <a:latin typeface="맑은 고딕" pitchFamily="50" charset="-127"/>
                <a:ea typeface="맑은 고딕" pitchFamily="50" charset="-127"/>
              </a:rPr>
              <a:t>주파스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등 식별이 용이</a:t>
            </a:r>
            <a:endParaRPr lang="ko-KR" altLang="en-US" sz="1000" b="1" dirty="0">
              <a:latin typeface="맑은 고딕" pitchFamily="50" charset="-127"/>
              <a:ea typeface="맑은 고딕" pitchFamily="50" charset="-127"/>
            </a:endParaRPr>
          </a:p>
          <a:p>
            <a:pPr marL="87313" indent="-87313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19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인치 표준 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Rack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장착</a:t>
            </a:r>
            <a:endParaRPr lang="ko-KR" altLang="en-US" sz="1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124744" y="2834571"/>
            <a:ext cx="4824536" cy="246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180975" indent="-180975" algn="l">
              <a:buClr>
                <a:srgbClr val="C00000"/>
              </a:buClr>
              <a:buFont typeface="Wingdings" pitchFamily="2" charset="2"/>
              <a:buChar char="l"/>
            </a:pPr>
            <a:r>
              <a:rPr lang="ko-KR" altLang="en-US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모델명 </a:t>
            </a:r>
            <a:r>
              <a:rPr lang="en-US" altLang="ko-KR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: RPS-1000D</a:t>
            </a:r>
          </a:p>
        </p:txBody>
      </p:sp>
      <p:pic>
        <p:nvPicPr>
          <p:cNvPr id="9" name="Picture 6" descr="사양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80" y="5069582"/>
            <a:ext cx="460375" cy="171450"/>
          </a:xfrm>
          <a:prstGeom prst="rect">
            <a:avLst/>
          </a:prstGeom>
          <a:noFill/>
        </p:spPr>
      </p:pic>
      <p:graphicFrame>
        <p:nvGraphicFramePr>
          <p:cNvPr id="10" name="Group 111"/>
          <p:cNvGraphicFramePr>
            <a:graphicFrameLocks noGrp="1"/>
          </p:cNvGraphicFramePr>
          <p:nvPr/>
        </p:nvGraphicFramePr>
        <p:xfrm>
          <a:off x="764704" y="5419725"/>
          <a:ext cx="5544616" cy="2796563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160240"/>
                <a:gridCol w="864096"/>
                <a:gridCol w="1584176"/>
                <a:gridCol w="936104"/>
              </a:tblGrid>
              <a:tr h="254233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Classification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Unit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Specification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Remarks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</a:tr>
              <a:tr h="25423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입력전압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AC 220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233">
                <a:tc rowSpan="3"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출력전압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63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가변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233">
                <a:tc vMerge="1"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233">
                <a:tc vMerge="1"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90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23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출력전류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최대 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23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RF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입력 범위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MHz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50~1002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23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RF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출력 범위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MHz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50~1002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23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RF Output Power Supply Volt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AC 50~60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23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운영 온도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℃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-10 ℃~50 ℃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23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Power Rating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360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6" descr="외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850" y="8553400"/>
            <a:ext cx="482600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직사각형 11"/>
          <p:cNvSpPr/>
          <p:nvPr/>
        </p:nvSpPr>
        <p:spPr>
          <a:xfrm>
            <a:off x="692696" y="8803540"/>
            <a:ext cx="3429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87313" indent="-87313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Dimension : 482mm(W) X 133mm(H) X 260mm(D)</a:t>
            </a:r>
            <a:endParaRPr lang="en-US" altLang="ko-KR" sz="10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3" name="그림 12" descr="RPS-1000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8800" y="1352600"/>
            <a:ext cx="3600400" cy="132622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8"/>
          <p:cNvSpPr>
            <a:spLocks noGrp="1"/>
          </p:cNvSpPr>
          <p:nvPr>
            <p:ph type="title"/>
          </p:nvPr>
        </p:nvSpPr>
        <p:spPr>
          <a:xfrm>
            <a:off x="902047" y="479963"/>
            <a:ext cx="4975225" cy="565150"/>
          </a:xfrm>
        </p:spPr>
        <p:txBody>
          <a:bodyPr/>
          <a:lstStyle/>
          <a:p>
            <a:r>
              <a:rPr lang="en-US" altLang="ko-KR" dirty="0" smtClean="0"/>
              <a:t>Head Amplifier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124744" y="2834571"/>
            <a:ext cx="4824536" cy="246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180975" indent="-180975" algn="l">
              <a:buClr>
                <a:srgbClr val="C00000"/>
              </a:buClr>
              <a:buFont typeface="Wingdings" pitchFamily="2" charset="2"/>
              <a:buChar char="l"/>
            </a:pPr>
            <a:r>
              <a:rPr lang="ko-KR" altLang="en-US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모델명 </a:t>
            </a:r>
            <a:r>
              <a:rPr lang="en-US" altLang="ko-KR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: FHA-830</a:t>
            </a:r>
          </a:p>
        </p:txBody>
      </p:sp>
      <p:pic>
        <p:nvPicPr>
          <p:cNvPr id="7" name="Picture 7" descr="기능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80" y="3322638"/>
            <a:ext cx="482600" cy="171450"/>
          </a:xfrm>
          <a:prstGeom prst="rect">
            <a:avLst/>
          </a:prstGeom>
          <a:noFill/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69342" y="3702050"/>
            <a:ext cx="5756002" cy="8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3951" tIns="41976" rIns="83951" bIns="41976">
            <a:spAutoFit/>
          </a:bodyPr>
          <a:lstStyle/>
          <a:p>
            <a:pPr marL="87313" indent="-87313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본 기기는 </a:t>
            </a:r>
            <a:r>
              <a:rPr lang="ko-KR" altLang="en-US" sz="1000" b="1" dirty="0" err="1" smtClean="0">
                <a:latin typeface="맑은 고딕" pitchFamily="50" charset="-127"/>
                <a:ea typeface="맑은 고딕" pitchFamily="50" charset="-127"/>
              </a:rPr>
              <a:t>헤드엔드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및 분배 </a:t>
            </a:r>
            <a:r>
              <a:rPr lang="ko-KR" altLang="en-US" sz="1000" b="1" dirty="0" err="1" smtClean="0">
                <a:latin typeface="맑은 고딕" pitchFamily="50" charset="-127"/>
                <a:ea typeface="맑은 고딕" pitchFamily="50" charset="-127"/>
              </a:rPr>
              <a:t>센타에서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Modulator, Digital Processor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등 다수의 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RF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신호를 분배 및 결합에 따른 하향 신호 손실분을 적정 신호레벨로 보상하기 위한 </a:t>
            </a:r>
            <a:r>
              <a:rPr lang="ko-KR" altLang="en-US" sz="1000" b="1" dirty="0" err="1" smtClean="0">
                <a:latin typeface="맑은 고딕" pitchFamily="50" charset="-127"/>
                <a:ea typeface="맑은 고딕" pitchFamily="50" charset="-127"/>
              </a:rPr>
              <a:t>헤드엔드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증폭기이다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000" b="1" dirty="0">
              <a:latin typeface="맑은 고딕" pitchFamily="50" charset="-127"/>
              <a:ea typeface="맑은 고딕" pitchFamily="50" charset="-127"/>
            </a:endParaRPr>
          </a:p>
          <a:p>
            <a:pPr marL="87313" indent="-87313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저 잡음과 선형성의 우수한 증폭 특성을 가지고 있다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87313" indent="-87313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전면 </a:t>
            </a:r>
            <a:r>
              <a:rPr lang="ko-KR" altLang="en-US" sz="1000" b="1" dirty="0" err="1" smtClean="0">
                <a:latin typeface="맑은 고딕" pitchFamily="50" charset="-127"/>
                <a:ea typeface="맑은 고딕" pitchFamily="50" charset="-127"/>
              </a:rPr>
              <a:t>판넬에서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이득조정 및 경사조정이 가능하다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10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9" name="Picture 6" descr="사양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80" y="4880992"/>
            <a:ext cx="531813" cy="198437"/>
          </a:xfrm>
          <a:prstGeom prst="rect">
            <a:avLst/>
          </a:prstGeom>
          <a:noFill/>
        </p:spPr>
      </p:pic>
      <p:graphicFrame>
        <p:nvGraphicFramePr>
          <p:cNvPr id="10" name="Group 289"/>
          <p:cNvGraphicFramePr>
            <a:graphicFrameLocks noGrp="1"/>
          </p:cNvGraphicFramePr>
          <p:nvPr/>
        </p:nvGraphicFramePr>
        <p:xfrm>
          <a:off x="620688" y="5343256"/>
          <a:ext cx="5904655" cy="3266316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702243"/>
                <a:gridCol w="1015139"/>
                <a:gridCol w="2110072"/>
                <a:gridCol w="1077201"/>
              </a:tblGrid>
              <a:tr h="272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Classification</a:t>
                      </a:r>
                    </a:p>
                  </a:txBody>
                  <a:tcPr marL="90007" marR="90007" marT="46804" marB="468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Unit</a:t>
                      </a:r>
                    </a:p>
                  </a:txBody>
                  <a:tcPr marL="90007" marR="90007" marT="46804" marB="468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Specification</a:t>
                      </a:r>
                    </a:p>
                  </a:txBody>
                  <a:tcPr marL="90007" marR="90007" marT="46804" marB="468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Remarks</a:t>
                      </a:r>
                    </a:p>
                  </a:txBody>
                  <a:tcPr marL="90007" marR="90007" marT="46804" marB="468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72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주파수 대역</a:t>
                      </a:r>
                      <a:endParaRPr kumimoji="0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7" marR="90007" marT="46804" marB="468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MHz</a:t>
                      </a:r>
                    </a:p>
                  </a:txBody>
                  <a:tcPr marL="90007" marR="90007" marT="46804" marB="468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54~864</a:t>
                      </a:r>
                    </a:p>
                  </a:txBody>
                  <a:tcPr marL="90007" marR="90007" marT="46804" marB="468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7" marR="90007" marT="46804" marB="468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2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주파수 특성</a:t>
                      </a:r>
                      <a:endParaRPr kumimoji="0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7" marR="90007" marT="46804" marB="468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MHz</a:t>
                      </a:r>
                    </a:p>
                  </a:txBody>
                  <a:tcPr marL="90007" marR="90007" marT="46804" marB="468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± 0.75㎑</a:t>
                      </a:r>
                      <a:endParaRPr kumimoji="0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7" marR="90007" marT="46804" marB="468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7" marR="90007" marT="46804" marB="468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2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정격출력레렐</a:t>
                      </a:r>
                      <a:endParaRPr kumimoji="0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7" marR="90007" marT="46804" marB="468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dBmV</a:t>
                      </a:r>
                      <a:endParaRPr kumimoji="0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90007" marR="90007" marT="46804" marB="468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40 </a:t>
                      </a: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이상</a:t>
                      </a:r>
                      <a:endParaRPr kumimoji="0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90007" marR="90007" marT="46804" marB="468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7" marR="90007" marT="46804" marB="468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2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차 상호변조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(CTB)</a:t>
                      </a:r>
                    </a:p>
                  </a:txBody>
                  <a:tcPr marL="90007" marR="90007" marT="46804" marB="468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dB</a:t>
                      </a:r>
                    </a:p>
                  </a:txBody>
                  <a:tcPr marL="90007" marR="90007" marT="46804" marB="468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-62 </a:t>
                      </a: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이하</a:t>
                      </a:r>
                    </a:p>
                  </a:txBody>
                  <a:tcPr marL="90007" marR="90007" marT="46804" marB="468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90007" marR="90007" marT="46804" marB="468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2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차 상호변조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(CSO)</a:t>
                      </a:r>
                    </a:p>
                  </a:txBody>
                  <a:tcPr marL="90007" marR="90007" marT="46804" marB="468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dB</a:t>
                      </a:r>
                    </a:p>
                  </a:txBody>
                  <a:tcPr marL="90007" marR="90007" marT="46804" marB="468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-62 </a:t>
                      </a: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이하</a:t>
                      </a:r>
                    </a:p>
                  </a:txBody>
                  <a:tcPr marL="90007" marR="90007" marT="46804" marB="468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90007" marR="90007" marT="46804" marB="468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2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혼변조</a:t>
                      </a:r>
                      <a:endParaRPr kumimoji="0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7" marR="90007" marT="46804" marB="468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dB</a:t>
                      </a:r>
                    </a:p>
                  </a:txBody>
                  <a:tcPr marL="90007" marR="90007" marT="46804" marB="468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-62 </a:t>
                      </a: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이하</a:t>
                      </a:r>
                      <a:endParaRPr kumimoji="0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90007" marR="90007" marT="46804" marB="468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90007" marR="90007" marT="46804" marB="468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2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험변조</a:t>
                      </a:r>
                      <a:endParaRPr kumimoji="0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7" marR="90007" marT="46804" marB="468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dB</a:t>
                      </a:r>
                    </a:p>
                  </a:txBody>
                  <a:tcPr marL="90007" marR="90007" marT="46804" marB="468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-60 </a:t>
                      </a: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이하</a:t>
                      </a:r>
                      <a:endParaRPr kumimoji="0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90007" marR="90007" marT="46804" marB="468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7" marR="90007" marT="46804" marB="468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2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잡음지수</a:t>
                      </a:r>
                      <a:endParaRPr kumimoji="0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7" marR="90007" marT="46804" marB="468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dB</a:t>
                      </a:r>
                    </a:p>
                  </a:txBody>
                  <a:tcPr marL="90007" marR="90007" marT="46804" marB="468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10 </a:t>
                      </a: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이하</a:t>
                      </a:r>
                      <a:endParaRPr kumimoji="0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90007" marR="90007" marT="46804" marB="468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7" marR="90007" marT="46804" marB="468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2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반사손실</a:t>
                      </a:r>
                      <a:endParaRPr kumimoji="0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7" marR="90007" marT="46804" marB="468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dB</a:t>
                      </a:r>
                    </a:p>
                  </a:txBody>
                  <a:tcPr marL="90007" marR="90007" marT="46804" marB="468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16 </a:t>
                      </a: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이상</a:t>
                      </a:r>
                      <a:endParaRPr kumimoji="0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90007" marR="90007" marT="46804" marB="468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7" marR="90007" marT="46804" marB="468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2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이득조정범위</a:t>
                      </a:r>
                      <a:endParaRPr kumimoji="0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7" marR="90007" marT="46804" marB="468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dB</a:t>
                      </a:r>
                    </a:p>
                  </a:txBody>
                  <a:tcPr marL="90007" marR="90007" marT="46804" marB="468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16 </a:t>
                      </a: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이상</a:t>
                      </a:r>
                      <a:endParaRPr kumimoji="0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90007" marR="90007" marT="46804" marB="468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7" marR="90007" marT="46804" marB="468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2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Dimension</a:t>
                      </a:r>
                    </a:p>
                  </a:txBody>
                  <a:tcPr marL="90007" marR="90007" marT="46804" marB="468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mm</a:t>
                      </a:r>
                    </a:p>
                  </a:txBody>
                  <a:tcPr marL="90007" marR="90007" marT="46804" marB="468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altLang="ko-KR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482(W) X 44(H) X 200(D</a:t>
                      </a:r>
                      <a:endParaRPr kumimoji="0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90007" marR="90007" marT="46804" marB="468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7" marR="90007" marT="46804" marB="46804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6" descr="외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850" y="8553400"/>
            <a:ext cx="482600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직사각형 11"/>
          <p:cNvSpPr/>
          <p:nvPr/>
        </p:nvSpPr>
        <p:spPr>
          <a:xfrm>
            <a:off x="692696" y="8803540"/>
            <a:ext cx="3429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87313" indent="-87313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Dimension : 482mm(W) X 44mm(H) X 200mm(D)</a:t>
            </a:r>
            <a:endParaRPr lang="en-US" altLang="ko-KR" sz="10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4" name="그림 13" descr="FHA-83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93726" y="1568624"/>
            <a:ext cx="4060602" cy="85105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Power Distributor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124744" y="2834571"/>
            <a:ext cx="4824536" cy="246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180975" indent="-180975" algn="l">
              <a:buClr>
                <a:srgbClr val="C00000"/>
              </a:buClr>
              <a:buFont typeface="Wingdings" pitchFamily="2" charset="2"/>
              <a:buChar char="l"/>
            </a:pPr>
            <a:r>
              <a:rPr lang="ko-KR" altLang="en-US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모델명 </a:t>
            </a:r>
            <a:r>
              <a:rPr lang="en-US" altLang="ko-KR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: PD-1000D</a:t>
            </a:r>
          </a:p>
        </p:txBody>
      </p:sp>
      <p:pic>
        <p:nvPicPr>
          <p:cNvPr id="6" name="Picture 6" descr="기능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413" y="3740150"/>
            <a:ext cx="48260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827186" y="4093851"/>
            <a:ext cx="5626149" cy="93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3951" tIns="41976" rIns="83951" bIns="41976">
            <a:spAutoFit/>
          </a:bodyPr>
          <a:lstStyle/>
          <a:p>
            <a:pPr marL="180975" indent="-180975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 b="1" dirty="0" err="1">
                <a:latin typeface="맑은 고딕" pitchFamily="50" charset="-127"/>
                <a:ea typeface="맑은 고딕" pitchFamily="50" charset="-127"/>
              </a:rPr>
              <a:t>Headend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용 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Rack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에 장착된 각 기기들에 안정된 전압을 공급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분배하는 기기</a:t>
            </a:r>
          </a:p>
          <a:p>
            <a:pPr marL="180975" indent="-180975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AC Power 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멀티 탭 기능을 가지며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, 12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의 멀티 탭 가능</a:t>
            </a:r>
          </a:p>
          <a:p>
            <a:pPr marL="180975" indent="-180975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전면 </a:t>
            </a:r>
            <a:r>
              <a:rPr lang="ko-KR" altLang="en-US" sz="1000" b="1" dirty="0" err="1">
                <a:latin typeface="맑은 고딕" pitchFamily="50" charset="-127"/>
                <a:ea typeface="맑은 고딕" pitchFamily="50" charset="-127"/>
              </a:rPr>
              <a:t>판넬은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Digital AC Meter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를 적용하여 전력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전류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전압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전력량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1" dirty="0" err="1" smtClean="0">
                <a:latin typeface="맑은 고딕" pitchFamily="50" charset="-127"/>
                <a:ea typeface="맑은 고딕" pitchFamily="50" charset="-127"/>
              </a:rPr>
              <a:t>주파스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등 식별이 용이</a:t>
            </a:r>
            <a:endParaRPr lang="ko-KR" altLang="en-US" sz="1000" b="1" dirty="0">
              <a:latin typeface="맑은 고딕" pitchFamily="50" charset="-127"/>
              <a:ea typeface="맑은 고딕" pitchFamily="50" charset="-127"/>
            </a:endParaRPr>
          </a:p>
          <a:p>
            <a:pPr marL="180975" indent="-180975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19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인치 표준 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Rack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장착</a:t>
            </a:r>
            <a:endParaRPr lang="ko-KR" altLang="en-US" sz="10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9" name="Picture 6" descr="사양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80" y="5302250"/>
            <a:ext cx="531813" cy="196850"/>
          </a:xfrm>
          <a:prstGeom prst="rect">
            <a:avLst/>
          </a:prstGeom>
          <a:noFill/>
        </p:spPr>
      </p:pic>
      <p:graphicFrame>
        <p:nvGraphicFramePr>
          <p:cNvPr id="10" name="Group 68"/>
          <p:cNvGraphicFramePr>
            <a:graphicFrameLocks noGrp="1"/>
          </p:cNvGraphicFramePr>
          <p:nvPr/>
        </p:nvGraphicFramePr>
        <p:xfrm>
          <a:off x="764704" y="5889105"/>
          <a:ext cx="5544615" cy="158417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848205"/>
                <a:gridCol w="1848205"/>
                <a:gridCol w="1848205"/>
              </a:tblGrid>
              <a:tr h="316835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Classification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Specification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Remarks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입력전원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AC 220 V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출력전원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AC 220 V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AC 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출력 포트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12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6835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운영 온도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-10 ℃ ~ 50 ℃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6" descr="외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850" y="8337376"/>
            <a:ext cx="482600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직사각형 11"/>
          <p:cNvSpPr/>
          <p:nvPr/>
        </p:nvSpPr>
        <p:spPr>
          <a:xfrm>
            <a:off x="692696" y="8659524"/>
            <a:ext cx="3429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87313" indent="-87313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Dimension : 482mm(W) X 133mm(H) X 260mm(D)</a:t>
            </a:r>
            <a:endParaRPr lang="en-US" altLang="ko-KR" sz="10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3" name="그림 12" descr="PD-1000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5842" y="1502092"/>
            <a:ext cx="3725366" cy="107087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HD Character Generator</a:t>
            </a:r>
            <a:endParaRPr lang="ko-KR" altLang="en-US" dirty="0"/>
          </a:p>
        </p:txBody>
      </p:sp>
      <p:pic>
        <p:nvPicPr>
          <p:cNvPr id="5" name="Picture 7" descr="기능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80" y="3296816"/>
            <a:ext cx="482600" cy="171450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1124744" y="2834571"/>
            <a:ext cx="4824536" cy="246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180975" indent="-180975" algn="l">
              <a:buClr>
                <a:srgbClr val="C00000"/>
              </a:buClr>
              <a:buFont typeface="Wingdings" pitchFamily="2" charset="2"/>
              <a:buChar char="l"/>
            </a:pPr>
            <a:r>
              <a:rPr lang="ko-KR" altLang="en-US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모델명 </a:t>
            </a:r>
            <a:r>
              <a:rPr lang="en-US" altLang="ko-KR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: CGBOX-A400</a:t>
            </a:r>
          </a:p>
        </p:txBody>
      </p:sp>
      <p:pic>
        <p:nvPicPr>
          <p:cNvPr id="9" name="Picture 6" descr="사양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80" y="4727451"/>
            <a:ext cx="460375" cy="171450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0808" y="1784648"/>
            <a:ext cx="356996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93"/>
          <p:cNvSpPr txBox="1">
            <a:spLocks noChangeArrowheads="1"/>
          </p:cNvSpPr>
          <p:nvPr/>
        </p:nvSpPr>
        <p:spPr bwMode="auto">
          <a:xfrm>
            <a:off x="696913" y="3584848"/>
            <a:ext cx="5396383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7313" indent="-87313" algn="l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CGBOX-A400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은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Stand-Alone type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HD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문자발생기로서 아파트 단지 내 문자 정보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학교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병원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백화점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대형 매장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이벤트 행사 안내 등에 실시간으로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HD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문자 및 그래픽 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Data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를 송출 할 수 있는 장비임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87313" indent="-87313" algn="l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</a:pPr>
            <a:endParaRPr lang="en-US" altLang="ko-KR" sz="100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Box 93"/>
          <p:cNvSpPr txBox="1">
            <a:spLocks noChangeArrowheads="1"/>
          </p:cNvSpPr>
          <p:nvPr/>
        </p:nvSpPr>
        <p:spPr bwMode="auto">
          <a:xfrm>
            <a:off x="696913" y="4998235"/>
            <a:ext cx="5616575" cy="325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7313" indent="-87313" algn="l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HDMI Input</a:t>
            </a:r>
          </a:p>
          <a:p>
            <a:pPr marL="182563" lvl="1" indent="-90488" algn="l">
              <a:lnSpc>
                <a:spcPct val="150000"/>
              </a:lnSpc>
              <a:spcBef>
                <a:spcPct val="20000"/>
              </a:spcBef>
              <a:buSzPct val="80000"/>
              <a:buFont typeface="Wingdings" pitchFamily="2" charset="2"/>
              <a:buChar char="ü"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486i59, 576i50(SD)</a:t>
            </a:r>
          </a:p>
          <a:p>
            <a:pPr marL="182563" lvl="1" indent="-90488" algn="l">
              <a:lnSpc>
                <a:spcPct val="150000"/>
              </a:lnSpc>
              <a:spcBef>
                <a:spcPct val="20000"/>
              </a:spcBef>
              <a:buSzPct val="80000"/>
              <a:buFont typeface="Wingdings" pitchFamily="2" charset="2"/>
              <a:buChar char="ü"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720p50/59/60, 1080i50/59/60(HD)</a:t>
            </a:r>
          </a:p>
          <a:p>
            <a:pPr marL="182563" lvl="1" indent="-90488" algn="l">
              <a:lnSpc>
                <a:spcPct val="150000"/>
              </a:lnSpc>
              <a:spcBef>
                <a:spcPct val="20000"/>
              </a:spcBef>
              <a:buSzPct val="80000"/>
              <a:buFont typeface="Wingdings" pitchFamily="2" charset="2"/>
              <a:buChar char="ü"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1080p50/59/60(3G)</a:t>
            </a:r>
            <a:endParaRPr lang="en-US" altLang="ko-KR" sz="900" dirty="0">
              <a:latin typeface="맑은 고딕" pitchFamily="50" charset="-127"/>
              <a:ea typeface="맑은 고딕" pitchFamily="50" charset="-127"/>
            </a:endParaRPr>
          </a:p>
          <a:p>
            <a:pPr marL="87313" indent="-87313" algn="l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Analog Audio Input</a:t>
            </a:r>
          </a:p>
          <a:p>
            <a:pPr marL="87313" indent="-87313" algn="l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HDMI Output</a:t>
            </a:r>
          </a:p>
          <a:p>
            <a:pPr marL="182563" lvl="1" indent="-90488" algn="l">
              <a:lnSpc>
                <a:spcPct val="150000"/>
              </a:lnSpc>
              <a:spcBef>
                <a:spcPct val="20000"/>
              </a:spcBef>
              <a:buSzPct val="80000"/>
              <a:buFont typeface="Wingdings" pitchFamily="2" charset="2"/>
              <a:buChar char="ü"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720p50/59/60, 1080i50/59/60(HD)</a:t>
            </a:r>
          </a:p>
          <a:p>
            <a:pPr marL="87313" indent="-87313" algn="l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</a:pP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General</a:t>
            </a:r>
          </a:p>
          <a:p>
            <a:pPr marL="182563" lvl="1" indent="-90488" algn="l">
              <a:lnSpc>
                <a:spcPct val="150000"/>
              </a:lnSpc>
              <a:spcBef>
                <a:spcPct val="20000"/>
              </a:spcBef>
              <a:buSzPct val="80000"/>
              <a:buFont typeface="Wingdings" pitchFamily="2" charset="2"/>
              <a:buChar char="ü"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LAN : RJ45, Ethernet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단자</a:t>
            </a: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(10/100M)</a:t>
            </a:r>
          </a:p>
          <a:p>
            <a:pPr marL="182563" lvl="1" indent="-90488" algn="l">
              <a:lnSpc>
                <a:spcPct val="150000"/>
              </a:lnSpc>
              <a:spcBef>
                <a:spcPct val="20000"/>
              </a:spcBef>
              <a:buSzPct val="80000"/>
              <a:buFont typeface="Wingdings" pitchFamily="2" charset="2"/>
              <a:buChar char="ü"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USB : Keyboard &amp; Mouse </a:t>
            </a:r>
            <a:r>
              <a:rPr lang="ko-KR" altLang="en-US" sz="900" dirty="0" smtClean="0">
                <a:latin typeface="맑은 고딕" pitchFamily="50" charset="-127"/>
                <a:ea typeface="맑은 고딕" pitchFamily="50" charset="-127"/>
              </a:rPr>
              <a:t>연결단자</a:t>
            </a:r>
            <a:endParaRPr lang="en-US" altLang="ko-KR" sz="900" dirty="0" smtClean="0">
              <a:latin typeface="맑은 고딕" pitchFamily="50" charset="-127"/>
              <a:ea typeface="맑은 고딕" pitchFamily="50" charset="-127"/>
            </a:endParaRPr>
          </a:p>
          <a:p>
            <a:pPr marL="182563" lvl="1" indent="-90488" algn="l">
              <a:lnSpc>
                <a:spcPct val="150000"/>
              </a:lnSpc>
              <a:spcBef>
                <a:spcPct val="20000"/>
              </a:spcBef>
              <a:buSzPct val="80000"/>
              <a:buFont typeface="Wingdings" pitchFamily="2" charset="2"/>
              <a:buChar char="ü"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POWER : DC Input +12V</a:t>
            </a:r>
          </a:p>
          <a:p>
            <a:pPr marL="182563" lvl="1" indent="-90488" algn="l">
              <a:lnSpc>
                <a:spcPct val="150000"/>
              </a:lnSpc>
              <a:spcBef>
                <a:spcPct val="20000"/>
              </a:spcBef>
              <a:buSzPct val="80000"/>
              <a:buFont typeface="Wingdings" pitchFamily="2" charset="2"/>
              <a:buChar char="ü"/>
            </a:pPr>
            <a:r>
              <a:rPr lang="en-US" altLang="ko-KR" sz="900" dirty="0" smtClean="0">
                <a:latin typeface="맑은 고딕" pitchFamily="50" charset="-127"/>
                <a:ea typeface="맑은 고딕" pitchFamily="50" charset="-127"/>
              </a:rPr>
              <a:t>SIZE : (W)408mm * (H)44mm * (D)290mm</a:t>
            </a:r>
          </a:p>
          <a:p>
            <a:pPr marL="87313" indent="-87313" algn="l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</a:pPr>
            <a:endParaRPr lang="en-US" altLang="ko-KR" sz="100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latin typeface="Arial Black" pitchFamily="34" charset="0"/>
              </a:rPr>
              <a:t>디지털 안테나</a:t>
            </a:r>
            <a:endParaRPr lang="en-US" altLang="ko-KR" b="1" dirty="0">
              <a:latin typeface="Arial Black" pitchFamily="34" charset="0"/>
            </a:endParaRPr>
          </a:p>
        </p:txBody>
      </p:sp>
      <p:pic>
        <p:nvPicPr>
          <p:cNvPr id="134147" name="Picture 3" descr="사양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792" y="5069582"/>
            <a:ext cx="460375" cy="171450"/>
          </a:xfrm>
          <a:prstGeom prst="rect">
            <a:avLst/>
          </a:prstGeom>
          <a:noFill/>
        </p:spPr>
      </p:pic>
      <p:graphicFrame>
        <p:nvGraphicFramePr>
          <p:cNvPr id="134212" name="Group 68"/>
          <p:cNvGraphicFramePr>
            <a:graphicFrameLocks noGrp="1"/>
          </p:cNvGraphicFramePr>
          <p:nvPr/>
        </p:nvGraphicFramePr>
        <p:xfrm>
          <a:off x="769342" y="5461000"/>
          <a:ext cx="5327649" cy="265113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775883"/>
                <a:gridCol w="1775883"/>
                <a:gridCol w="1775883"/>
              </a:tblGrid>
              <a:tr h="265113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특성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비고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사용대역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470MHz ~862MHz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이득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7~9dB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전후방비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25dB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반치각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67 ±3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VSWR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1.5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이하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소자수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30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붐 길이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1,120cm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Impedance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75 Ω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출력 연결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형 콘넥터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34182" name="Picture 38" descr="외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80" y="8408988"/>
            <a:ext cx="482600" cy="174625"/>
          </a:xfrm>
          <a:prstGeom prst="rect">
            <a:avLst/>
          </a:prstGeom>
          <a:noFill/>
        </p:spPr>
      </p:pic>
      <p:pic>
        <p:nvPicPr>
          <p:cNvPr id="134183" name="Picture 39" descr="기능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80" y="3224808"/>
            <a:ext cx="482600" cy="169863"/>
          </a:xfrm>
          <a:prstGeom prst="rect">
            <a:avLst/>
          </a:prstGeom>
          <a:noFill/>
        </p:spPr>
      </p:pic>
      <p:sp>
        <p:nvSpPr>
          <p:cNvPr id="134184" name="Text Box 40"/>
          <p:cNvSpPr txBox="1">
            <a:spLocks noChangeArrowheads="1"/>
          </p:cNvSpPr>
          <p:nvPr/>
        </p:nvSpPr>
        <p:spPr bwMode="auto">
          <a:xfrm>
            <a:off x="759817" y="3473356"/>
            <a:ext cx="5337175" cy="135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951" tIns="0" rIns="83951" bIns="41976">
            <a:spAutoFit/>
          </a:bodyPr>
          <a:lstStyle/>
          <a:p>
            <a:pPr marL="174625" indent="-174625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1000" b="1" dirty="0" err="1">
                <a:latin typeface="맑은 고딕" pitchFamily="50" charset="-127"/>
                <a:ea typeface="맑은 고딕" pitchFamily="50" charset="-127"/>
              </a:rPr>
              <a:t>광대역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b="1" dirty="0" err="1">
                <a:latin typeface="맑은 고딕" pitchFamily="50" charset="-127"/>
                <a:ea typeface="맑은 고딕" pitchFamily="50" charset="-127"/>
              </a:rPr>
              <a:t>고이득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 안테나로 전국 어디서나 수신가능</a:t>
            </a:r>
          </a:p>
          <a:p>
            <a:pPr marL="174625" indent="-174625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디지털 수신 전용 안테나로 디지털 방송 수신에 적합함</a:t>
            </a:r>
          </a:p>
          <a:p>
            <a:pPr marL="174625" indent="-174625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안테나의 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재질은 알루미늄과 </a:t>
            </a:r>
            <a:r>
              <a:rPr lang="ko-KR" altLang="en-US" sz="1000" b="1" dirty="0" err="1" smtClean="0">
                <a:latin typeface="맑은 고딕" pitchFamily="50" charset="-127"/>
                <a:ea typeface="맑은 고딕" pitchFamily="50" charset="-127"/>
              </a:rPr>
              <a:t>스텐인레스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종으로 경량 재질임</a:t>
            </a:r>
          </a:p>
          <a:p>
            <a:pPr marL="174625" indent="-174625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F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형 출력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커넥터를 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적용하여 케이블의 연결이 용이함</a:t>
            </a:r>
          </a:p>
          <a:p>
            <a:pPr marL="174625" indent="-174625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대수주기 안테나로 옥상 등에 설치가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간편함</a:t>
            </a:r>
            <a:endParaRPr lang="en-US" altLang="ko-KR" sz="10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174625" indent="-174625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1000" b="1" dirty="0" err="1" smtClean="0">
                <a:latin typeface="맑은 고딕" pitchFamily="50" charset="-127"/>
                <a:ea typeface="맑은 고딕" pitchFamily="50" charset="-127"/>
              </a:rPr>
              <a:t>지상파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UHD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방송 수신 가능</a:t>
            </a:r>
            <a:endParaRPr lang="ko-KR" altLang="en-US" sz="10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" name="그림 9" descr="UA-30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82390" y="1352600"/>
            <a:ext cx="2470746" cy="1339935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1124744" y="2849669"/>
            <a:ext cx="3600400" cy="246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180975" indent="-180975" algn="l">
              <a:buClr>
                <a:srgbClr val="C00000"/>
              </a:buClr>
              <a:buFont typeface="Wingdings" pitchFamily="2" charset="2"/>
              <a:buChar char="l"/>
            </a:pPr>
            <a:r>
              <a:rPr lang="ko-KR" altLang="en-US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모델명 </a:t>
            </a:r>
            <a:r>
              <a:rPr lang="en-US" altLang="ko-KR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: UA-30S(SUS), UA-30(AL)</a:t>
            </a:r>
            <a:endParaRPr lang="ko-KR" altLang="en-US" sz="10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52" name="Picture 8" descr="사양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80" y="4880992"/>
            <a:ext cx="531813" cy="198437"/>
          </a:xfrm>
          <a:prstGeom prst="rect">
            <a:avLst/>
          </a:prstGeom>
          <a:noFill/>
        </p:spPr>
      </p:pic>
      <p:pic>
        <p:nvPicPr>
          <p:cNvPr id="82953" name="Picture 9" descr="기능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80" y="3584575"/>
            <a:ext cx="525098" cy="171450"/>
          </a:xfrm>
          <a:prstGeom prst="rect">
            <a:avLst/>
          </a:prstGeom>
          <a:noFill/>
        </p:spPr>
      </p:pic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769342" y="3983038"/>
            <a:ext cx="5611986" cy="39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3951" tIns="41976" rIns="83951" bIns="41976">
            <a:spAutoFit/>
          </a:bodyPr>
          <a:lstStyle/>
          <a:p>
            <a:pPr marL="87313" indent="-87313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EIA Standard Rack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기준으로 설계되어 각종 송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수신 설비 등이 장착되며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장치된 장비의 연결 및 점검이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용이함</a:t>
            </a:r>
            <a:endParaRPr lang="ko-KR" altLang="en-US" sz="1000" b="1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83068" name="Group 124"/>
          <p:cNvGraphicFramePr>
            <a:graphicFrameLocks noGrp="1"/>
          </p:cNvGraphicFramePr>
          <p:nvPr/>
        </p:nvGraphicFramePr>
        <p:xfrm>
          <a:off x="720130" y="5344344"/>
          <a:ext cx="5589190" cy="2056928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760178"/>
                <a:gridCol w="2143913"/>
                <a:gridCol w="1685099"/>
              </a:tblGrid>
              <a:tr h="257116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Description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RCA-618 / 620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Remarks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</a:tr>
              <a:tr h="257116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Main Frame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Aluminum 2.5mm (Thickness)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7116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Height per Unit (Max)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44mm (1H)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7116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Material of Shelf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Steel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7116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Temperature Range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-10℃ ~ +50 ℃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7116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Power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AC 110/200V, 60Hz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7116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Color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제작사양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7116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Size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19”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Standard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제목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System Rack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3016" y="1568624"/>
            <a:ext cx="1296144" cy="97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외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850" y="7763755"/>
            <a:ext cx="482600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직사각형 15"/>
          <p:cNvSpPr/>
          <p:nvPr/>
        </p:nvSpPr>
        <p:spPr>
          <a:xfrm>
            <a:off x="764704" y="8123795"/>
            <a:ext cx="4954860" cy="429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 algn="l" defTabSz="839788">
              <a:lnSpc>
                <a:spcPts val="1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Dimension : 600mm(W) X 1800mm(H) X 600mm(D)</a:t>
            </a:r>
          </a:p>
          <a:p>
            <a:pPr marL="87313" indent="-87313" algn="l" defTabSz="839788">
              <a:lnSpc>
                <a:spcPts val="1000"/>
              </a:lnSpc>
              <a:spcBef>
                <a:spcPct val="50000"/>
              </a:spcBef>
            </a:pP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                   600mm(W) X 2000mm(H) X 600mm(D)</a:t>
            </a:r>
            <a:endParaRPr lang="en-US" altLang="ko-KR" sz="1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124744" y="2824698"/>
            <a:ext cx="4824536" cy="40011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180975" indent="-180975" algn="l">
              <a:buClr>
                <a:srgbClr val="C00000"/>
              </a:buClr>
              <a:buFont typeface="Wingdings" pitchFamily="2" charset="2"/>
              <a:buChar char="l"/>
            </a:pPr>
            <a:r>
              <a:rPr lang="ko-KR" altLang="en-US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모델명 </a:t>
            </a:r>
            <a:r>
              <a:rPr lang="en-US" altLang="ko-KR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: RCA-618/620 (Rack case), SRC-600 (Receiver case) </a:t>
            </a:r>
          </a:p>
          <a:p>
            <a:pPr marL="180975" indent="-180975" algn="l">
              <a:buClr>
                <a:srgbClr val="C00000"/>
              </a:buClr>
            </a:pPr>
            <a:r>
              <a:rPr lang="en-US" altLang="ko-KR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                PNL-601/2/3 (Blank panel 1U/2U/3U)</a:t>
            </a:r>
          </a:p>
        </p:txBody>
      </p:sp>
      <p:pic>
        <p:nvPicPr>
          <p:cNvPr id="15" name="그림 14" descr="RCA-6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60848" y="1280592"/>
            <a:ext cx="1297512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UHD SIGNAL PROCESSOR</a:t>
            </a:r>
            <a:endParaRPr lang="ko-KR" altLang="en-US" dirty="0"/>
          </a:p>
        </p:txBody>
      </p:sp>
      <p:pic>
        <p:nvPicPr>
          <p:cNvPr id="5" name="Picture 7" descr="기능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80" y="3322638"/>
            <a:ext cx="482600" cy="171450"/>
          </a:xfrm>
          <a:prstGeom prst="rect">
            <a:avLst/>
          </a:prstGeom>
          <a:noFill/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769342" y="3702050"/>
            <a:ext cx="5539978" cy="131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3951" tIns="41976" rIns="83951" bIns="41976">
            <a:spAutoFit/>
          </a:bodyPr>
          <a:lstStyle/>
          <a:p>
            <a:pPr marL="87313" indent="-87313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안테나에서 수신된 </a:t>
            </a:r>
            <a:r>
              <a:rPr lang="ko-KR" altLang="en-US" sz="1000" b="1" dirty="0" err="1" smtClean="0">
                <a:latin typeface="맑은 고딕" pitchFamily="50" charset="-127"/>
                <a:ea typeface="맑은 고딕" pitchFamily="50" charset="-127"/>
              </a:rPr>
              <a:t>지상파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UHD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방송 신호를 재전송 규격에 부합하는 신호로 다시 변조하고 증폭하여 구내로 재전송하는 장비 </a:t>
            </a:r>
            <a:endParaRPr lang="ko-KR" altLang="en-US" sz="1000" b="1" dirty="0">
              <a:latin typeface="맑은 고딕" pitchFamily="50" charset="-127"/>
              <a:ea typeface="맑은 고딕" pitchFamily="50" charset="-127"/>
            </a:endParaRPr>
          </a:p>
          <a:p>
            <a:pPr marL="87313" indent="-87313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Standard ATSC 3.0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지원</a:t>
            </a:r>
            <a:endParaRPr lang="en-US" altLang="ko-KR" sz="10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87313" indent="-87313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RF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입력 주파수 대역 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: 54 ~ 771MHz</a:t>
            </a:r>
          </a:p>
          <a:p>
            <a:pPr marL="87313" indent="-87313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RF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입력 레벨 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: 37 ~87dB</a:t>
            </a:r>
            <a:endParaRPr lang="ko-KR" altLang="en-US" sz="1000" b="1" dirty="0">
              <a:latin typeface="맑은 고딕" pitchFamily="50" charset="-127"/>
              <a:ea typeface="맑은 고딕" pitchFamily="50" charset="-127"/>
            </a:endParaRPr>
          </a:p>
          <a:p>
            <a:pPr marL="87313" indent="-87313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19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인치 표준 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Rack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장착</a:t>
            </a:r>
            <a:endParaRPr lang="ko-KR" altLang="en-US" sz="1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124744" y="2834571"/>
            <a:ext cx="4824536" cy="246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180975" indent="-180975" algn="l">
              <a:buClr>
                <a:srgbClr val="C00000"/>
              </a:buClr>
              <a:buFont typeface="Wingdings" pitchFamily="2" charset="2"/>
              <a:buChar char="l"/>
            </a:pPr>
            <a:r>
              <a:rPr lang="ko-KR" altLang="en-US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모델명 </a:t>
            </a:r>
            <a:r>
              <a:rPr lang="en-US" altLang="ko-KR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: DYT-UHD2000</a:t>
            </a:r>
          </a:p>
        </p:txBody>
      </p:sp>
      <p:pic>
        <p:nvPicPr>
          <p:cNvPr id="9" name="Picture 6" descr="사양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80" y="5069582"/>
            <a:ext cx="460375" cy="171450"/>
          </a:xfrm>
          <a:prstGeom prst="rect">
            <a:avLst/>
          </a:prstGeom>
          <a:noFill/>
        </p:spPr>
      </p:pic>
      <p:graphicFrame>
        <p:nvGraphicFramePr>
          <p:cNvPr id="10" name="Group 111"/>
          <p:cNvGraphicFramePr>
            <a:graphicFrameLocks noGrp="1"/>
          </p:cNvGraphicFramePr>
          <p:nvPr/>
        </p:nvGraphicFramePr>
        <p:xfrm>
          <a:off x="764704" y="5419725"/>
          <a:ext cx="5544616" cy="2796563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160240"/>
                <a:gridCol w="864096"/>
                <a:gridCol w="1584176"/>
                <a:gridCol w="936104"/>
              </a:tblGrid>
              <a:tr h="254233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Classification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Unit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Specification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Remarks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</a:tr>
              <a:tr h="25423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입력전압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AC 100~ 240, 50/60Hz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23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RF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입력 범위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MHz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54~774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23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RF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입력 레벨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37~87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23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RF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출력 레벨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105 ± 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23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spurious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이하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-60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23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Return Loss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10dB @ 75ohm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23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Phase Noise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dBC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-98dBc/Hz @20KHz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이하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23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RF Level Control Step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23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Attenuation Level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-20dB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MAX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23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Power Consumption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6" descr="외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850" y="8553400"/>
            <a:ext cx="482600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직사각형 11"/>
          <p:cNvSpPr/>
          <p:nvPr/>
        </p:nvSpPr>
        <p:spPr>
          <a:xfrm>
            <a:off x="692696" y="8803540"/>
            <a:ext cx="3429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87313" indent="-87313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Dimension : 485mm(L) X 45mm(H) X 250mm(D)</a:t>
            </a:r>
            <a:endParaRPr lang="en-US" altLang="ko-KR" sz="10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00808" y="1568624"/>
            <a:ext cx="346616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8VSB RE Modulator</a:t>
            </a:r>
            <a:endParaRPr lang="ko-KR" altLang="en-US" dirty="0"/>
          </a:p>
        </p:txBody>
      </p:sp>
      <p:pic>
        <p:nvPicPr>
          <p:cNvPr id="4" name="Picture 8" descr="기능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80" y="3149600"/>
            <a:ext cx="482600" cy="171450"/>
          </a:xfrm>
          <a:prstGeom prst="rect">
            <a:avLst/>
          </a:prstGeom>
          <a:noFill/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16942" y="3397250"/>
            <a:ext cx="5692378" cy="96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3951" tIns="0" rIns="83951" bIns="41976">
            <a:spAutoFit/>
          </a:bodyPr>
          <a:lstStyle/>
          <a:p>
            <a:pPr marL="174625" indent="-174625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ATSC DTV </a:t>
            </a:r>
            <a:r>
              <a:rPr lang="ko-KR" altLang="en-US" sz="800" b="1" dirty="0">
                <a:latin typeface="맑은 고딕" pitchFamily="50" charset="-127"/>
                <a:ea typeface="맑은 고딕" pitchFamily="50" charset="-127"/>
              </a:rPr>
              <a:t>신호 재전송을 위한 기기이며</a:t>
            </a:r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800" b="1" dirty="0" err="1">
                <a:latin typeface="맑은 고딕" pitchFamily="50" charset="-127"/>
                <a:ea typeface="맑은 고딕" pitchFamily="50" charset="-127"/>
              </a:rPr>
              <a:t>지상파</a:t>
            </a:r>
            <a:r>
              <a:rPr lang="ko-KR" altLang="en-US" sz="8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DTV</a:t>
            </a:r>
            <a:r>
              <a:rPr lang="ko-KR" altLang="en-US" sz="800" b="1" dirty="0">
                <a:latin typeface="맑은 고딕" pitchFamily="50" charset="-127"/>
                <a:ea typeface="맑은 고딕" pitchFamily="50" charset="-127"/>
              </a:rPr>
              <a:t>네트워크</a:t>
            </a:r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800" b="1" dirty="0">
                <a:latin typeface="맑은 고딕" pitchFamily="50" charset="-127"/>
                <a:ea typeface="맑은 고딕" pitchFamily="50" charset="-127"/>
              </a:rPr>
              <a:t>디지털 </a:t>
            </a:r>
            <a:r>
              <a:rPr lang="ko-KR" altLang="en-US" sz="800" b="1" dirty="0" err="1">
                <a:latin typeface="맑은 고딕" pitchFamily="50" charset="-127"/>
                <a:ea typeface="맑은 고딕" pitchFamily="50" charset="-127"/>
              </a:rPr>
              <a:t>지상파</a:t>
            </a:r>
            <a:r>
              <a:rPr lang="ko-KR" altLang="en-US" sz="800" b="1" dirty="0">
                <a:latin typeface="맑은 고딕" pitchFamily="50" charset="-127"/>
                <a:ea typeface="맑은 고딕" pitchFamily="50" charset="-127"/>
              </a:rPr>
              <a:t> 방송 시스템</a:t>
            </a:r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, MATV </a:t>
            </a:r>
            <a:r>
              <a:rPr lang="ko-KR" altLang="en-US" sz="800" b="1" dirty="0">
                <a:latin typeface="맑은 고딕" pitchFamily="50" charset="-127"/>
                <a:ea typeface="맑은 고딕" pitchFamily="50" charset="-127"/>
              </a:rPr>
              <a:t>시스템</a:t>
            </a:r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800" b="1" dirty="0">
                <a:latin typeface="맑은 고딕" pitchFamily="50" charset="-127"/>
                <a:ea typeface="맑은 고딕" pitchFamily="50" charset="-127"/>
              </a:rPr>
              <a:t>케이블</a:t>
            </a:r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TV </a:t>
            </a:r>
            <a:r>
              <a:rPr lang="ko-KR" altLang="en-US" sz="800" b="1" dirty="0">
                <a:latin typeface="맑은 고딕" pitchFamily="50" charset="-127"/>
                <a:ea typeface="맑은 고딕" pitchFamily="50" charset="-127"/>
              </a:rPr>
              <a:t>시스템 등 모든 형태의 </a:t>
            </a:r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DTV </a:t>
            </a:r>
            <a:r>
              <a:rPr lang="ko-KR" altLang="en-US" sz="800" b="1" dirty="0">
                <a:latin typeface="맑은 고딕" pitchFamily="50" charset="-127"/>
                <a:ea typeface="맑은 고딕" pitchFamily="50" charset="-127"/>
              </a:rPr>
              <a:t>신호 재전송 시스템에서 광범위하게 활용할 수 있다</a:t>
            </a:r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174625" indent="-174625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8VSB DTV </a:t>
            </a:r>
            <a:r>
              <a:rPr lang="ko-KR" altLang="en-US" sz="800" b="1" dirty="0">
                <a:latin typeface="맑은 고딕" pitchFamily="50" charset="-127"/>
                <a:ea typeface="맑은 고딕" pitchFamily="50" charset="-127"/>
              </a:rPr>
              <a:t>신호 </a:t>
            </a:r>
            <a:r>
              <a:rPr lang="ko-KR" altLang="en-US" sz="800" b="1" dirty="0" err="1">
                <a:latin typeface="맑은 고딕" pitchFamily="50" charset="-127"/>
                <a:ea typeface="맑은 고딕" pitchFamily="50" charset="-127"/>
              </a:rPr>
              <a:t>수신부</a:t>
            </a:r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800" b="1" dirty="0" err="1">
                <a:latin typeface="맑은 고딕" pitchFamily="50" charset="-127"/>
                <a:ea typeface="맑은 고딕" pitchFamily="50" charset="-127"/>
              </a:rPr>
              <a:t>변조부</a:t>
            </a:r>
            <a:r>
              <a:rPr lang="ko-KR" altLang="en-US" sz="800" b="1" dirty="0">
                <a:latin typeface="맑은 고딕" pitchFamily="50" charset="-127"/>
                <a:ea typeface="맑은 고딕" pitchFamily="50" charset="-127"/>
              </a:rPr>
              <a:t> 및 </a:t>
            </a:r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RF UP CONVERTER</a:t>
            </a:r>
            <a:r>
              <a:rPr lang="ko-KR" altLang="en-US" sz="800" b="1" dirty="0">
                <a:latin typeface="맑은 고딕" pitchFamily="50" charset="-127"/>
                <a:ea typeface="맑은 고딕" pitchFamily="50" charset="-127"/>
              </a:rPr>
              <a:t>부로 구성 되었고 </a:t>
            </a:r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8VSB RF </a:t>
            </a:r>
            <a:r>
              <a:rPr lang="ko-KR" altLang="en-US" sz="800" b="1" dirty="0">
                <a:latin typeface="맑은 고딕" pitchFamily="50" charset="-127"/>
                <a:ea typeface="맑은 고딕" pitchFamily="50" charset="-127"/>
              </a:rPr>
              <a:t>신호수신 및 변조의 </a:t>
            </a:r>
            <a:r>
              <a:rPr lang="ko-KR" altLang="en-US" sz="800" b="1" dirty="0" err="1">
                <a:latin typeface="맑은 고딕" pitchFamily="50" charset="-127"/>
                <a:ea typeface="맑은 고딕" pitchFamily="50" charset="-127"/>
              </a:rPr>
              <a:t>듀얼</a:t>
            </a:r>
            <a:r>
              <a:rPr lang="ko-KR" altLang="en-US" sz="800" b="1" dirty="0">
                <a:latin typeface="맑은 고딕" pitchFamily="50" charset="-127"/>
                <a:ea typeface="맑은 고딕" pitchFamily="50" charset="-127"/>
              </a:rPr>
              <a:t> 기능을 제공이 가능하며</a:t>
            </a:r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, DTV </a:t>
            </a:r>
            <a:r>
              <a:rPr lang="ko-KR" altLang="en-US" sz="800" b="1" dirty="0">
                <a:latin typeface="맑은 고딕" pitchFamily="50" charset="-127"/>
                <a:ea typeface="맑은 고딕" pitchFamily="50" charset="-127"/>
              </a:rPr>
              <a:t>신호 재전송을 위한 </a:t>
            </a:r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VHF/UHF RF </a:t>
            </a:r>
            <a:r>
              <a:rPr lang="ko-KR" altLang="en-US" sz="800" b="1" dirty="0">
                <a:latin typeface="맑은 고딕" pitchFamily="50" charset="-127"/>
                <a:ea typeface="맑은 고딕" pitchFamily="50" charset="-127"/>
              </a:rPr>
              <a:t>대역을 지원한다</a:t>
            </a:r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174625" indent="-174625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ATSC A.53 8VSB </a:t>
            </a:r>
            <a:r>
              <a:rPr lang="en-US" altLang="ko-KR" sz="800" b="1" dirty="0" smtClean="0">
                <a:latin typeface="맑은 고딕" pitchFamily="50" charset="-127"/>
                <a:ea typeface="맑은 고딕" pitchFamily="50" charset="-127"/>
              </a:rPr>
              <a:t>COMPLIANT</a:t>
            </a:r>
            <a:endParaRPr lang="en-US" altLang="ko-KR" sz="800" b="1" dirty="0">
              <a:latin typeface="맑은 고딕" pitchFamily="50" charset="-127"/>
              <a:ea typeface="맑은 고딕" pitchFamily="50" charset="-127"/>
            </a:endParaRPr>
          </a:p>
          <a:p>
            <a:pPr marL="174625" indent="-174625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800" b="1" dirty="0">
                <a:latin typeface="맑은 고딕" pitchFamily="50" charset="-127"/>
                <a:ea typeface="맑은 고딕" pitchFamily="50" charset="-127"/>
              </a:rPr>
              <a:t>GRAPHIC LCD DISPLAY, MER : &gt;34dB WITHOUT Eq.</a:t>
            </a:r>
          </a:p>
        </p:txBody>
      </p:sp>
      <p:pic>
        <p:nvPicPr>
          <p:cNvPr id="6" name="Picture 10" descr="사양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792" y="4429894"/>
            <a:ext cx="460375" cy="171450"/>
          </a:xfrm>
          <a:prstGeom prst="rect">
            <a:avLst/>
          </a:prstGeom>
          <a:noFill/>
        </p:spPr>
      </p:pic>
      <p:graphicFrame>
        <p:nvGraphicFramePr>
          <p:cNvPr id="8" name="Group 379"/>
          <p:cNvGraphicFramePr>
            <a:graphicFrameLocks noGrp="1"/>
          </p:cNvGraphicFramePr>
          <p:nvPr>
            <p:ph idx="1"/>
          </p:nvPr>
        </p:nvGraphicFramePr>
        <p:xfrm>
          <a:off x="692696" y="4674369"/>
          <a:ext cx="5545137" cy="4735056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982662"/>
                <a:gridCol w="2281238"/>
                <a:gridCol w="2281237"/>
              </a:tblGrid>
              <a:tr h="174915"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Description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Specification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</a:tr>
              <a:tr h="174915">
                <a:tc rowSpan="5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Modulator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Standard (Scheme)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ATSC A.53 (B-VSB)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49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Symbol Rate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10.762MSps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49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Bit Rate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19.392Mbps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49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MER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&gt;34dB (Without Eq.)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49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Channel Bandwith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6MHz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4915">
                <a:tc rowSpan="10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RF In/Out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Input/Output Frequency Range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54~864MHz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49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Input Level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35~85dBmV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49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Output Level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&gt; 40dB (MER)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49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RF Output Level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100~115dBmV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49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Spurious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&lt; -60dB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49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Frequency Tolerance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&lt; </a:t>
                      </a:r>
                      <a:r>
                        <a:rPr kumimoji="0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±5ppm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49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Phase noise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Typical -90dB@10KHz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49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Frequency Response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&lt; </a:t>
                      </a:r>
                      <a:r>
                        <a:rPr kumimoji="0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±0.5dB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49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Group Delay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&lt; </a:t>
                      </a:r>
                      <a:r>
                        <a:rPr kumimoji="0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±50ns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49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Return Loss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&gt; 15dB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4915">
                <a:tc rowSpan="7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Mechanical and power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Power Input Voltage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AC 90~260V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49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Operating Temperature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0~60 ℃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49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Storage Temperature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-40~70 ℃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49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Vibration and Shock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In accordance with MIL-STD-810D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49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Dimensions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483(W) × 44(H) × 347(D)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49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Rack Mount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1RU (19” RACK)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49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Power Consumption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35W Max.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1124744" y="2834571"/>
            <a:ext cx="4824536" cy="246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180975" indent="-180975" algn="l">
              <a:buClr>
                <a:srgbClr val="C00000"/>
              </a:buClr>
              <a:buFont typeface="Wingdings" pitchFamily="2" charset="2"/>
              <a:buChar char="l"/>
            </a:pPr>
            <a:r>
              <a:rPr lang="ko-KR" altLang="en-US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모델명 </a:t>
            </a:r>
            <a:r>
              <a:rPr lang="en-US" altLang="ko-KR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: DSP-R1000</a:t>
            </a:r>
          </a:p>
        </p:txBody>
      </p:sp>
      <p:pic>
        <p:nvPicPr>
          <p:cNvPr id="11" name="그림 10" descr="DSP-R1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2816" y="1648008"/>
            <a:ext cx="3312368" cy="752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20</a:t>
            </a:r>
            <a:r>
              <a:rPr lang="ko-KR" altLang="en-US" smtClean="0">
                <a:latin typeface="맑은 고딕" pitchFamily="50" charset="-127"/>
                <a:ea typeface="맑은 고딕" pitchFamily="50" charset="-127"/>
              </a:rPr>
              <a:t>인치 모니터 </a:t>
            </a:r>
            <a:r>
              <a:rPr lang="en-US" altLang="ko-KR" smtClean="0">
                <a:latin typeface="맑은 고딕" pitchFamily="50" charset="-127"/>
                <a:ea typeface="맑은 고딕" pitchFamily="50" charset="-127"/>
              </a:rPr>
              <a:t>TV</a:t>
            </a:r>
            <a:endParaRPr lang="ko-KR" altLang="en-US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125538" y="2824163"/>
            <a:ext cx="4824412" cy="40005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180975" indent="-180975" eaLnBrk="1" latinLnBrk="1" hangingPunct="1">
              <a:buClr>
                <a:srgbClr val="C00000"/>
              </a:buClr>
              <a:buFont typeface="Wingdings" pitchFamily="2" charset="2"/>
              <a:buChar char="l"/>
              <a:defRPr/>
            </a:pP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모델명 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JIT200TV</a:t>
            </a:r>
          </a:p>
          <a:p>
            <a:pPr marL="180975" indent="-180975" eaLnBrk="1" latinLnBrk="1" hangingPunct="1">
              <a:buClr>
                <a:srgbClr val="C00000"/>
              </a:buClr>
              <a:buFont typeface="Wingdings" pitchFamily="2" charset="2"/>
              <a:buChar char="l"/>
              <a:defRPr/>
            </a:pP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제조 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㈜</a:t>
            </a:r>
            <a:r>
              <a:rPr lang="ko-KR" altLang="en-US" sz="1000" b="1" dirty="0" err="1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저스트인테크</a:t>
            </a:r>
            <a:endParaRPr lang="en-US" altLang="ko-KR" sz="10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52" name="Picture 5" descr="사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409950"/>
            <a:ext cx="46037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104"/>
          <p:cNvGraphicFramePr>
            <a:graphicFrameLocks noGrp="1"/>
          </p:cNvGraphicFramePr>
          <p:nvPr>
            <p:ph idx="1"/>
          </p:nvPr>
        </p:nvGraphicFramePr>
        <p:xfrm>
          <a:off x="549275" y="3728863"/>
          <a:ext cx="5832051" cy="5112573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92007"/>
                <a:gridCol w="936009"/>
                <a:gridCol w="1512014"/>
                <a:gridCol w="1080010"/>
                <a:gridCol w="1512011"/>
              </a:tblGrid>
              <a:tr h="296740">
                <a:tc rowSpan="5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화면크기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50cm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화면비율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16:9</a:t>
                      </a: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6740">
                <a:tc vMerge="1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해상도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1600 </a:t>
                      </a:r>
                      <a:r>
                        <a:rPr lang="en-US" altLang="ko-KR" sz="900" b="1" dirty="0">
                          <a:latin typeface="맑은 고딕" pitchFamily="50" charset="-127"/>
                          <a:ea typeface="맑은 고딕" pitchFamily="50" charset="-127"/>
                        </a:rPr>
                        <a:t>x 900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(HD)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표면코팅처리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Non Glare</a:t>
                      </a: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6740">
                <a:tc vMerge="1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픽셀피치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0.2712*0.2626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밝기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250 (</a:t>
                      </a:r>
                      <a:r>
                        <a:rPr kumimoji="1" lang="en-US" altLang="ko-KR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Typ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6740">
                <a:tc vMerge="1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응답속도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5ms(On/Off)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명암비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1000:1, </a:t>
                      </a:r>
                      <a:r>
                        <a:rPr kumimoji="1" lang="en-US" altLang="ko-KR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DFC:Mega</a:t>
                      </a: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6740">
                <a:tc vMerge="1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시야각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170 / 160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0056">
                <a:tc rowSpan="2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입력신호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신호입력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RF(Digital</a:t>
                      </a: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Analog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), VGA 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연결단자</a:t>
                      </a: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D-Sub /HDMI</a:t>
                      </a:r>
                    </a:p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/Composite</a:t>
                      </a:r>
                    </a:p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/Component/USB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1396">
                <a:tc vMerge="1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입력 해상도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Analog/Digital(1600 x 900)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6740">
                <a:tc rowSpan="2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전기적특성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전원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100~240 V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소비전략</a:t>
                      </a: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11.3W(On )</a:t>
                      </a:r>
                    </a:p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(Stand by), 0.4W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이하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(DC Off)</a:t>
                      </a: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6740">
                <a:tc vMerge="1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소비효율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등급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6740">
                <a:tc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크기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&amp;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무게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크기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470</a:t>
                      </a:r>
                      <a:r>
                        <a:rPr lang="en-US" altLang="ko-KR" sz="900" b="1" dirty="0">
                          <a:latin typeface="맑은 고딕" pitchFamily="50" charset="-127"/>
                          <a:ea typeface="맑은 고딕" pitchFamily="50" charset="-127"/>
                        </a:rPr>
                        <a:t>x280x50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mm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무게</a:t>
                      </a: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2.8Kg</a:t>
                      </a: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6740">
                <a:tc rowSpan="3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기타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Plug &amp; Play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DDC2B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보증기간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</a:t>
                      </a: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6740">
                <a:tc vMerge="1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색상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블랙 유광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벽걸이 규격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100 </a:t>
                      </a:r>
                      <a:r>
                        <a:rPr lang="en-US" altLang="ko-KR" sz="900" b="1" dirty="0">
                          <a:latin typeface="맑은 고딕" pitchFamily="50" charset="-127"/>
                          <a:ea typeface="맑은 고딕" pitchFamily="50" charset="-127"/>
                        </a:rPr>
                        <a:t>x 100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mm</a:t>
                      </a: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6740">
                <a:tc vMerge="1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액세서리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HDMI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케이블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리모컨</a:t>
                      </a: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어댑터</a:t>
                      </a: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스탠드</a:t>
                      </a: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리모콘배터리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6740">
                <a:tc rowSpan="3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적합성 평가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방송통신기자재 적합성 평가 대상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(R-REM-Jus-JIT200W)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53501">
                <a:tc vMerge="1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상호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㈜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저스트인테크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기자재 명칭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20” TFT LED TV MONITOR</a:t>
                      </a: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96740">
                <a:tc vMerge="1">
                  <a:txBody>
                    <a:bodyPr/>
                    <a:lstStyle/>
                    <a:p>
                      <a:pPr marL="0" marR="0" lvl="0" indent="0" algn="ctr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제조사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㈜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저스트인테크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제조국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한국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42988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8024813"/>
            <a:ext cx="361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1506538"/>
            <a:ext cx="2987675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34503"/>
      </p:ext>
    </p:extLst>
  </p:cSld>
  <p:clrMapOvr>
    <a:masterClrMapping/>
  </p:clrMapOvr>
</p:sld>
</file>

<file path=ppt/slides/slide3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OFA-2000A.jp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556792" y="1799888"/>
            <a:ext cx="3746729" cy="851529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title" idx="0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ko-KR" altLang="en-US">
                <a:latin typeface="Arial Black"/>
              </a:rPr>
              <a:t>광 증폭기</a:t>
            </a:r>
            <a:r>
              <a:rPr lang="en-US" altLang="ko-KR">
                <a:latin typeface="Arial Black"/>
              </a:rPr>
              <a:t>(EDFA) </a:t>
            </a:r>
            <a:endParaRPr lang="ko-KR" altLang="en-US">
              <a:latin typeface="Arial Black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>
          <a:xfrm>
            <a:off x="3248025" y="2720975"/>
            <a:ext cx="2487613" cy="23812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83951" tIns="41976" rIns="83951" bIns="41976">
            <a:spAutoFit/>
          </a:bodyPr>
          <a:lstStyle/>
          <a:p>
            <a:pPr lvl="0" algn="r" defTabSz="839788">
              <a:spcBef>
                <a:spcPct val="50000"/>
              </a:spcBef>
              <a:defRPr/>
            </a:pPr>
            <a:r>
              <a:rPr lang="ko-KR" altLang="en-US" sz="1000" b="1">
                <a:latin typeface="돋움"/>
                <a:ea typeface="돋움"/>
              </a:rPr>
              <a:t>모델 </a:t>
            </a:r>
            <a:r>
              <a:rPr lang="en-US" altLang="ko-KR" sz="1000" b="1">
                <a:latin typeface="돋움"/>
                <a:ea typeface="돋움"/>
              </a:rPr>
              <a:t>: OFA-2000A</a:t>
            </a:r>
            <a:endParaRPr lang="en-US" altLang="ko-KR" sz="1000" b="1">
              <a:latin typeface="돋움"/>
              <a:ea typeface="돋움"/>
            </a:endParaRPr>
          </a:p>
        </p:txBody>
      </p:sp>
      <p:pic>
        <p:nvPicPr>
          <p:cNvPr id="2052" name="Picture 4" descr="기능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49275" y="3127790"/>
            <a:ext cx="482600" cy="17462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053" name="Picture 5" descr="사양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588963" y="4645918"/>
            <a:ext cx="460375" cy="17462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057" name="TextBox 93"/>
          <p:cNvSpPr txBox="1">
            <a:spLocks noChangeArrowheads="1"/>
          </p:cNvSpPr>
          <p:nvPr/>
        </p:nvSpPr>
        <p:spPr>
          <a:xfrm>
            <a:off x="696913" y="3391471"/>
            <a:ext cx="5616575" cy="954107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marL="87313" lvl="0" indent="-87313" algn="l">
              <a:spcBef>
                <a:spcPct val="20000"/>
              </a:spcBef>
              <a:buSzPct val="100000"/>
              <a:buFont typeface="Wingdings"/>
              <a:buChar char="§"/>
              <a:defRPr/>
            </a:pPr>
            <a:r>
              <a:rPr lang="ko-KR" altLang="en-US" sz="1000" b="1">
                <a:latin typeface="맑은 고딕"/>
                <a:ea typeface="맑은 고딕"/>
              </a:rPr>
              <a:t>광 송신기에서 출력되는 </a:t>
            </a:r>
            <a:r>
              <a:rPr lang="en-US" altLang="ko-KR" sz="1000" b="1">
                <a:latin typeface="맑은 고딕"/>
                <a:ea typeface="맑은 고딕"/>
              </a:rPr>
              <a:t>1550nm </a:t>
            </a:r>
            <a:r>
              <a:rPr lang="ko-KR" altLang="en-US" sz="1000" b="1">
                <a:latin typeface="맑은 고딕"/>
                <a:ea typeface="맑은 고딕"/>
              </a:rPr>
              <a:t>대역의 광 신호를 입력 받아 고출력의 광 신호를 증폭</a:t>
            </a:r>
            <a:r>
              <a:rPr lang="en-US" altLang="ko-KR" sz="1000" b="1">
                <a:latin typeface="맑은 고딕"/>
                <a:ea typeface="맑은 고딕"/>
              </a:rPr>
              <a:t>, </a:t>
            </a:r>
            <a:r>
              <a:rPr lang="ko-KR" altLang="en-US" sz="1000" b="1">
                <a:latin typeface="맑은 고딕"/>
                <a:ea typeface="맑은 고딕"/>
              </a:rPr>
              <a:t>전송로상에서 전송거리 향상을 목적으로 하는 광 전송 장비</a:t>
            </a:r>
            <a:endParaRPr lang="ko-KR" altLang="en-US" sz="1000" b="1">
              <a:latin typeface="맑은 고딕"/>
              <a:ea typeface="맑은 고딕"/>
            </a:endParaRPr>
          </a:p>
          <a:p>
            <a:pPr marL="87313" lvl="0" indent="-87313" algn="l">
              <a:spcBef>
                <a:spcPct val="20000"/>
              </a:spcBef>
              <a:buSzPct val="100000"/>
              <a:buFont typeface="Wingdings"/>
              <a:buChar char="§"/>
              <a:defRPr/>
            </a:pPr>
            <a:r>
              <a:rPr lang="ko-KR" altLang="en-US" sz="1000" b="1">
                <a:latin typeface="맑은 고딕"/>
                <a:ea typeface="맑은 고딕"/>
              </a:rPr>
              <a:t>고선형</a:t>
            </a:r>
            <a:r>
              <a:rPr lang="en-US" altLang="ko-KR" sz="1000" b="1">
                <a:latin typeface="맑은 고딕"/>
                <a:ea typeface="맑은 고딕"/>
              </a:rPr>
              <a:t>, </a:t>
            </a:r>
            <a:r>
              <a:rPr lang="ko-KR" altLang="en-US" sz="1000" b="1">
                <a:latin typeface="맑은 고딕"/>
                <a:ea typeface="맑은 고딕"/>
              </a:rPr>
              <a:t>저 노이즈 광 증폭기이며</a:t>
            </a:r>
            <a:r>
              <a:rPr lang="en-US" altLang="ko-KR" sz="1000" b="1">
                <a:latin typeface="맑은 고딕"/>
                <a:ea typeface="맑은 고딕"/>
              </a:rPr>
              <a:t>, </a:t>
            </a:r>
            <a:r>
              <a:rPr lang="ko-KR" altLang="en-US" sz="1000" b="1">
                <a:latin typeface="맑은 고딕"/>
                <a:ea typeface="맑은 고딕"/>
              </a:rPr>
              <a:t>높은 주파수 평탄특성을 가짐</a:t>
            </a:r>
            <a:endParaRPr lang="ko-KR" altLang="en-US" sz="1000" b="1">
              <a:latin typeface="맑은 고딕"/>
              <a:ea typeface="맑은 고딕"/>
            </a:endParaRPr>
          </a:p>
          <a:p>
            <a:pPr marL="87313" lvl="0" indent="-87313" algn="l">
              <a:spcBef>
                <a:spcPct val="20000"/>
              </a:spcBef>
              <a:buSzPct val="100000"/>
              <a:buFont typeface="Wingdings"/>
              <a:buChar char="§"/>
              <a:defRPr/>
            </a:pPr>
            <a:r>
              <a:rPr lang="ko-KR" altLang="en-US" sz="1000" b="1">
                <a:latin typeface="맑은 고딕"/>
                <a:ea typeface="맑은 고딕"/>
              </a:rPr>
              <a:t>저전력 설계 </a:t>
            </a:r>
            <a:r>
              <a:rPr lang="en-US" altLang="ko-KR" sz="1000" b="1">
                <a:latin typeface="맑은 고딕"/>
                <a:ea typeface="맑은 고딕"/>
              </a:rPr>
              <a:t>(25W</a:t>
            </a:r>
            <a:r>
              <a:rPr lang="ko-KR" altLang="en-US" sz="1000" b="1">
                <a:latin typeface="맑은 고딕"/>
                <a:ea typeface="맑은 고딕"/>
              </a:rPr>
              <a:t>이하</a:t>
            </a:r>
            <a:r>
              <a:rPr lang="en-US" altLang="ko-KR" sz="1000" b="1">
                <a:latin typeface="맑은 고딕"/>
                <a:ea typeface="맑은 고딕"/>
              </a:rPr>
              <a:t>), </a:t>
            </a:r>
            <a:r>
              <a:rPr lang="ko-KR" altLang="en-US" sz="1000" b="1">
                <a:latin typeface="맑은 고딕"/>
                <a:ea typeface="맑은 고딕"/>
              </a:rPr>
              <a:t>상태표시 </a:t>
            </a:r>
            <a:r>
              <a:rPr lang="en-US" altLang="ko-KR" sz="1000" b="1">
                <a:latin typeface="맑은 고딕"/>
                <a:ea typeface="맑은 고딕"/>
              </a:rPr>
              <a:t>LED </a:t>
            </a:r>
            <a:r>
              <a:rPr lang="ko-KR" altLang="en-US" sz="1000" b="1">
                <a:latin typeface="맑은 고딕"/>
                <a:ea typeface="맑은 고딕"/>
              </a:rPr>
              <a:t>내장</a:t>
            </a:r>
            <a:endParaRPr lang="ko-KR" altLang="en-US" sz="1000" b="1">
              <a:latin typeface="맑은 고딕"/>
              <a:ea typeface="맑은 고딕"/>
            </a:endParaRPr>
          </a:p>
          <a:p>
            <a:pPr marL="87313" lvl="0" indent="-87313" algn="l">
              <a:spcBef>
                <a:spcPct val="20000"/>
              </a:spcBef>
              <a:buSzPct val="100000"/>
              <a:buFont typeface="Wingdings"/>
              <a:buChar char="§"/>
              <a:defRPr/>
            </a:pPr>
            <a:r>
              <a:rPr lang="en-US" altLang="ko-KR" sz="1000" b="1">
                <a:latin typeface="맑은 고딕"/>
                <a:ea typeface="맑은 고딕"/>
              </a:rPr>
              <a:t>Series : 16dBm ~ 26dBm</a:t>
            </a:r>
            <a:endParaRPr lang="en-US" altLang="ko-KR" sz="1000" b="1">
              <a:latin typeface="맑은 고딕"/>
              <a:ea typeface="맑은 고딕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43854" y="4833119"/>
            <a:ext cx="50894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ko-KR" altLang="en-US" sz="1200" b="1">
                <a:solidFill>
                  <a:srgbClr val="000000"/>
                </a:solidFill>
                <a:latin typeface="맑은 고딕"/>
                <a:ea typeface="맑은 고딕"/>
              </a:rPr>
              <a:t>■ 전원특성</a:t>
            </a:r>
            <a:endParaRPr lang="en-US" altLang="ko-KR" sz="1200" b="1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764704" y="5113483"/>
          <a:ext cx="5544620" cy="833512"/>
        </p:xfrm>
        <a:graphic>
          <a:graphicData uri="http://schemas.openxmlformats.org/drawingml/2006/table">
            <a:tbl>
              <a:tblGrid>
                <a:gridCol w="1872208"/>
                <a:gridCol w="918103"/>
                <a:gridCol w="918103"/>
                <a:gridCol w="918103"/>
                <a:gridCol w="918103"/>
              </a:tblGrid>
              <a:tr h="204862"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altLang="en-US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구분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altLang="en-US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단위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Min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Typ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Max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204862"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AC </a:t>
                      </a:r>
                      <a:r>
                        <a:rPr lang="ko-KR" altLang="en-US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입력전압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ACV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85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220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265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204862"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DC</a:t>
                      </a:r>
                      <a:r>
                        <a:rPr lang="en-US" altLang="ko-KR" sz="1100" kern="100" baseline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ko-KR" altLang="en-US" sz="1100" kern="100" baseline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입력전압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DCV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-36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-48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-72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204862"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altLang="en-US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소비전력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W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25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직사각형 17"/>
          <p:cNvSpPr/>
          <p:nvPr/>
        </p:nvSpPr>
        <p:spPr>
          <a:xfrm>
            <a:off x="643854" y="5961112"/>
            <a:ext cx="53054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ko-KR" altLang="en-US" sz="1200" b="1">
                <a:solidFill>
                  <a:srgbClr val="000000"/>
                </a:solidFill>
                <a:latin typeface="맑은 고딕"/>
                <a:ea typeface="맑은 고딕"/>
              </a:rPr>
              <a:t>■ 광</a:t>
            </a:r>
            <a:r>
              <a:rPr lang="en-US" altLang="ko-KR" sz="1200" b="1">
                <a:solidFill>
                  <a:srgbClr val="000000"/>
                </a:solidFill>
                <a:latin typeface="맑은 고딕"/>
                <a:ea typeface="맑은 고딕"/>
              </a:rPr>
              <a:t>, RF</a:t>
            </a:r>
            <a:r>
              <a:rPr lang="ko-KR" altLang="en-US" sz="1200" b="1">
                <a:solidFill>
                  <a:srgbClr val="000000"/>
                </a:solidFill>
                <a:latin typeface="맑은 고딕"/>
                <a:ea typeface="맑은 고딕"/>
              </a:rPr>
              <a:t>특성</a:t>
            </a:r>
            <a:endParaRPr lang="en-US" altLang="ko-KR" sz="1200" b="1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643854" y="8104789"/>
            <a:ext cx="48013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ko-KR" altLang="en-US" sz="1200" b="1">
                <a:solidFill>
                  <a:srgbClr val="000000"/>
                </a:solidFill>
                <a:latin typeface="맑은 고딕"/>
                <a:ea typeface="맑은 고딕"/>
              </a:rPr>
              <a:t>■ 기타특성</a:t>
            </a:r>
            <a:endParaRPr lang="en-US" altLang="ko-KR" sz="1200" b="1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764704" y="6234734"/>
          <a:ext cx="5544620" cy="1885950"/>
        </p:xfrm>
        <a:graphic>
          <a:graphicData uri="http://schemas.openxmlformats.org/drawingml/2006/table">
            <a:tbl>
              <a:tblGrid>
                <a:gridCol w="1872208"/>
                <a:gridCol w="918103"/>
                <a:gridCol w="918103"/>
                <a:gridCol w="918103"/>
                <a:gridCol w="918103"/>
              </a:tblGrid>
              <a:tr h="200022"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altLang="en-US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구분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altLang="en-US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단위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Min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Typ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Max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200022"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altLang="en-US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광 파장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Nm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1528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1550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1562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200022"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altLang="en-US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입력레벨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dBm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0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200022"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altLang="en-US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출력레벨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dBm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23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200022"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altLang="en-US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잡음지수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dB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5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200022"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altLang="en-US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광학적 분리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dB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30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200022"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altLang="en-US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반사손실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dB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40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200022"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altLang="en-US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편광모드분산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dB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0.3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200022"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altLang="en-US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편광의존이득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dB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0.3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표 27"/>
          <p:cNvGraphicFramePr>
            <a:graphicFrameLocks noGrp="1"/>
          </p:cNvGraphicFramePr>
          <p:nvPr/>
        </p:nvGraphicFramePr>
        <p:xfrm>
          <a:off x="764704" y="8381639"/>
          <a:ext cx="5544620" cy="1038374"/>
        </p:xfrm>
        <a:graphic>
          <a:graphicData uri="http://schemas.openxmlformats.org/drawingml/2006/table">
            <a:tbl>
              <a:tblGrid>
                <a:gridCol w="1872208"/>
                <a:gridCol w="918103"/>
                <a:gridCol w="918103"/>
                <a:gridCol w="918103"/>
                <a:gridCol w="918103"/>
              </a:tblGrid>
              <a:tr h="204862"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altLang="en-US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구분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altLang="en-US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단위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Min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Typ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Max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204862"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altLang="en-US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동작온도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marL="0" marR="0" lvl="0" indent="0" algn="ctr" defTabSz="914400" rtl="0" eaLnBrk="1" latinLnBrk="1" hangingPunct="1">
                        <a:lnSpc>
                          <a:spcPct val="12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kumimoji="0" lang="en-US" altLang="ko-KR" sz="11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℃</a:t>
                      </a:r>
                      <a:endParaRPr kumimoji="0" lang="en-US" altLang="ko-KR" sz="1100" b="0" i="0" u="none" strike="noStrike" cap="none" normalizeH="0" baseline="0">
                        <a:solidFill>
                          <a:srgbClr val="000000"/>
                        </a:solidFill>
                        <a:latin typeface="굴림체"/>
                        <a:ea typeface="굴림체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0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50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204862"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altLang="en-US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저장온도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kumimoji="0" lang="en-US" altLang="ko-KR" sz="11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℃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-40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85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204862"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altLang="en-US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상대습도</a:t>
                      </a:r>
                      <a:endParaRPr lang="ko-KR" alt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%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0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95</a:t>
                      </a:r>
                      <a:endParaRPr lang="ko-KR" sz="11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204862">
                <a:tc>
                  <a:txBody>
                    <a:bodyPr vert="horz" lIns="7620" tIns="0" rIns="7620" bIns="0" anchor="ctr" anchorCtr="0"/>
                    <a:p>
                      <a:pPr lvl="0" algn="ctr">
                        <a:defRPr/>
                      </a:pPr>
                      <a:r>
                        <a:rPr lang="en-US" altLang="ko-KR" sz="1100">
                          <a:latin typeface="맑은 고딕"/>
                          <a:ea typeface="맑은 고딕"/>
                        </a:rPr>
                        <a:t>Size</a:t>
                      </a:r>
                      <a:endParaRPr lang="ko-KR" altLang="en-US" sz="1100">
                        <a:latin typeface="맑은 고딕"/>
                        <a:ea typeface="맑은 고딕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gridSpan="4">
                  <a:txBody>
                    <a:bodyPr vert="horz" lIns="7620" tIns="0" rIns="7620" bIns="0" anchor="ctr" anchorCtr="0"/>
                    <a:p>
                      <a:pPr lvl="0" algn="ctr">
                        <a:defRPr/>
                      </a:pP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483mm(</a:t>
                      </a:r>
                      <a:r>
                        <a:rPr lang="ko-KR" altLang="en-US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가로</a:t>
                      </a: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)×347mm(</a:t>
                      </a:r>
                      <a:r>
                        <a:rPr lang="ko-KR" altLang="en-US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세로</a:t>
                      </a: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)×44mm(</a:t>
                      </a:r>
                      <a:r>
                        <a:rPr lang="ko-KR" altLang="en-US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높이</a:t>
                      </a:r>
                      <a:r>
                        <a:rPr lang="en-US" altLang="ko-KR" sz="11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)</a:t>
                      </a:r>
                      <a:endParaRPr lang="ko-KR" altLang="en-US" sz="1100">
                        <a:latin typeface="맑은 고딕"/>
                        <a:ea typeface="맑은 고딕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p>
                      <a:pPr lvl="0">
                        <a:defRPr/>
                      </a:pPr>
                      <a:endParaRPr lang="ko-KR" altLang="en-US" sz="1000">
                        <a:latin typeface="맑은 고딕"/>
                        <a:ea typeface="맑은 고딕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p>
                      <a:pPr lvl="0">
                        <a:defRPr/>
                      </a:pPr>
                      <a:endParaRPr lang="ko-KR" altLang="en-US" sz="1000">
                        <a:latin typeface="맑은 고딕"/>
                        <a:ea typeface="맑은 고딕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p>
                      <a:pPr lvl="0">
                        <a:defRPr/>
                      </a:pPr>
                      <a:endParaRPr lang="ko-KR" altLang="en-US" sz="1000">
                        <a:latin typeface="맑은 고딕"/>
                        <a:ea typeface="맑은 고딕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0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en-US" altLang="ko-KR">
                <a:latin typeface="Arial Black"/>
              </a:rPr>
              <a:t>SMATV</a:t>
            </a:r>
            <a:r>
              <a:rPr lang="ko-KR" altLang="en-US">
                <a:latin typeface="Arial Black"/>
              </a:rPr>
              <a:t>용</a:t>
            </a:r>
            <a:r>
              <a:rPr lang="en-US" altLang="ko-KR">
                <a:latin typeface="Arial Black"/>
              </a:rPr>
              <a:t> </a:t>
            </a:r>
            <a:r>
              <a:rPr lang="ko-KR" altLang="en-US">
                <a:latin typeface="Arial Black"/>
              </a:rPr>
              <a:t>비디오 광 수신기</a:t>
            </a:r>
            <a:r>
              <a:rPr lang="en-US" altLang="ko-KR">
                <a:latin typeface="Arial Black"/>
              </a:rPr>
              <a:t> </a:t>
            </a:r>
            <a:endParaRPr lang="ko-KR" altLang="en-US">
              <a:latin typeface="Arial Black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>
          <a:xfrm>
            <a:off x="3248025" y="2720975"/>
            <a:ext cx="2487613" cy="23812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83951" tIns="41976" rIns="83951" bIns="41976">
            <a:spAutoFit/>
          </a:bodyPr>
          <a:lstStyle/>
          <a:p>
            <a:pPr lvl="0" algn="r" defTabSz="839788">
              <a:spcBef>
                <a:spcPct val="50000"/>
              </a:spcBef>
              <a:defRPr/>
            </a:pPr>
            <a:r>
              <a:rPr lang="ko-KR" altLang="en-US" sz="1000" b="1">
                <a:latin typeface="돋움"/>
                <a:ea typeface="돋움"/>
              </a:rPr>
              <a:t>모델 </a:t>
            </a:r>
            <a:r>
              <a:rPr lang="en-US" altLang="ko-KR" sz="1000" b="1">
                <a:latin typeface="돋움"/>
                <a:ea typeface="돋움"/>
              </a:rPr>
              <a:t>: OR-2600C</a:t>
            </a:r>
            <a:endParaRPr lang="en-US" altLang="ko-KR" sz="1000" b="1">
              <a:latin typeface="돋움"/>
              <a:ea typeface="돋움"/>
            </a:endParaRPr>
          </a:p>
        </p:txBody>
      </p:sp>
      <p:pic>
        <p:nvPicPr>
          <p:cNvPr id="2052" name="Picture 4" descr="기능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49275" y="3127790"/>
            <a:ext cx="482600" cy="17462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053" name="Picture 5" descr="사양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88963" y="4477124"/>
            <a:ext cx="460375" cy="17462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057" name="TextBox 93"/>
          <p:cNvSpPr txBox="1">
            <a:spLocks noChangeArrowheads="1"/>
          </p:cNvSpPr>
          <p:nvPr/>
        </p:nvSpPr>
        <p:spPr>
          <a:xfrm>
            <a:off x="696913" y="3335239"/>
            <a:ext cx="5616575" cy="113877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marL="87313" lvl="0" indent="-87313" algn="l">
              <a:spcBef>
                <a:spcPct val="20000"/>
              </a:spcBef>
              <a:buSzPct val="100000"/>
              <a:buFont typeface="Wingdings"/>
              <a:buChar char="§"/>
              <a:defRPr/>
            </a:pPr>
            <a:r>
              <a:rPr lang="ko-KR" altLang="en-US" sz="1000">
                <a:latin typeface="맑은 고딕"/>
                <a:ea typeface="맑은 고딕"/>
              </a:rPr>
              <a:t>광 송신기로부터 전송된 광 신호를 수신하여 </a:t>
            </a:r>
            <a:r>
              <a:rPr lang="en-US" altLang="ko-KR" sz="1000">
                <a:latin typeface="맑은 고딕"/>
                <a:ea typeface="맑은 고딕"/>
              </a:rPr>
              <a:t>RF</a:t>
            </a:r>
            <a:r>
              <a:rPr lang="ko-KR" altLang="en-US" sz="1000">
                <a:latin typeface="맑은 고딕"/>
                <a:ea typeface="맑은 고딕"/>
              </a:rPr>
              <a:t>신호로 복원하여 일정한 출력 레벨로 증폭하는 </a:t>
            </a:r>
            <a:r>
              <a:rPr lang="en-US" altLang="ko-KR" sz="1000">
                <a:latin typeface="맑은 고딕"/>
                <a:ea typeface="맑은 고딕"/>
              </a:rPr>
              <a:t>SMATV </a:t>
            </a:r>
            <a:r>
              <a:rPr lang="ko-KR" altLang="en-US" sz="1000">
                <a:latin typeface="맑은 고딕"/>
                <a:ea typeface="맑은 고딕"/>
              </a:rPr>
              <a:t>비디오 광 전송시스템 및 </a:t>
            </a:r>
            <a:r>
              <a:rPr lang="en-US" altLang="ko-KR" sz="1000">
                <a:latin typeface="맑은 고딕"/>
                <a:ea typeface="맑은 고딕"/>
              </a:rPr>
              <a:t>Video overlay </a:t>
            </a:r>
            <a:r>
              <a:rPr lang="ko-KR" altLang="en-US" sz="1000">
                <a:latin typeface="맑은 고딕"/>
                <a:ea typeface="맑은 고딕"/>
              </a:rPr>
              <a:t>전송시스템</a:t>
            </a:r>
            <a:endParaRPr lang="ko-KR" altLang="en-US" sz="1000">
              <a:latin typeface="맑은 고딕"/>
              <a:ea typeface="맑은 고딕"/>
            </a:endParaRPr>
          </a:p>
          <a:p>
            <a:pPr marL="87313" lvl="0" indent="-87313" algn="l">
              <a:spcBef>
                <a:spcPct val="20000"/>
              </a:spcBef>
              <a:buSzPct val="100000"/>
              <a:buFont typeface="Wingdings"/>
              <a:buChar char="§"/>
              <a:defRPr/>
            </a:pPr>
            <a:r>
              <a:rPr lang="en-US" altLang="ko-KR" sz="1000">
                <a:latin typeface="맑은 고딕"/>
                <a:ea typeface="맑은 고딕"/>
              </a:rPr>
              <a:t>HFC/CATV/</a:t>
            </a:r>
            <a:r>
              <a:rPr lang="ko-KR" altLang="en-US" sz="1000">
                <a:latin typeface="맑은 고딕"/>
                <a:ea typeface="맑은 고딕"/>
              </a:rPr>
              <a:t>위성 </a:t>
            </a:r>
            <a:r>
              <a:rPr lang="en-US" altLang="ko-KR" sz="1000">
                <a:latin typeface="맑은 고딕"/>
                <a:ea typeface="맑은 고딕"/>
              </a:rPr>
              <a:t>IF</a:t>
            </a:r>
            <a:r>
              <a:rPr lang="ko-KR" altLang="en-US" sz="1000">
                <a:latin typeface="맑은 고딕"/>
                <a:ea typeface="맑은 고딕"/>
              </a:rPr>
              <a:t>신호까지 송신이 가능하도록 광대역으로 설계</a:t>
            </a:r>
            <a:endParaRPr lang="ko-KR" altLang="en-US" sz="1000">
              <a:latin typeface="맑은 고딕"/>
              <a:ea typeface="맑은 고딕"/>
            </a:endParaRPr>
          </a:p>
          <a:p>
            <a:pPr marL="87313" lvl="0" indent="-87313" algn="l">
              <a:spcBef>
                <a:spcPct val="20000"/>
              </a:spcBef>
              <a:buSzPct val="100000"/>
              <a:buFont typeface="Wingdings"/>
              <a:buChar char="§"/>
              <a:defRPr/>
            </a:pPr>
            <a:r>
              <a:rPr lang="en-US" altLang="ko-KR" sz="1000">
                <a:latin typeface="맑은 고딕"/>
                <a:ea typeface="맑은 고딕"/>
              </a:rPr>
              <a:t>TV </a:t>
            </a:r>
            <a:r>
              <a:rPr lang="ko-KR" altLang="en-US" sz="1000">
                <a:latin typeface="맑은 고딕"/>
                <a:ea typeface="맑은 고딕"/>
              </a:rPr>
              <a:t>함체에 설치 할 수 있도록 </a:t>
            </a:r>
            <a:r>
              <a:rPr lang="en-US" altLang="ko-KR" sz="1000">
                <a:latin typeface="맑은 고딕"/>
                <a:ea typeface="맑은 고딕"/>
              </a:rPr>
              <a:t>Compact size</a:t>
            </a:r>
            <a:endParaRPr lang="en-US" altLang="ko-KR" sz="1000">
              <a:latin typeface="맑은 고딕"/>
              <a:ea typeface="맑은 고딕"/>
            </a:endParaRPr>
          </a:p>
          <a:p>
            <a:pPr marL="87313" lvl="0" indent="-87313" algn="l">
              <a:spcBef>
                <a:spcPct val="20000"/>
              </a:spcBef>
              <a:buSzPct val="100000"/>
              <a:buFont typeface="Wingdings"/>
              <a:buChar char="§"/>
              <a:defRPr/>
            </a:pPr>
            <a:r>
              <a:rPr lang="ko-KR" altLang="en-US" sz="1000">
                <a:latin typeface="맑은 고딕"/>
                <a:ea typeface="맑은 고딕"/>
              </a:rPr>
              <a:t>고선형</a:t>
            </a:r>
            <a:r>
              <a:rPr lang="en-US" altLang="ko-KR" sz="1000">
                <a:latin typeface="맑은 고딕"/>
                <a:ea typeface="맑은 고딕"/>
              </a:rPr>
              <a:t>, </a:t>
            </a:r>
            <a:r>
              <a:rPr lang="ko-KR" altLang="en-US" sz="1000">
                <a:latin typeface="맑은 고딕"/>
                <a:ea typeface="맑은 고딕"/>
              </a:rPr>
              <a:t>저노이즈 광 수신기이며</a:t>
            </a:r>
            <a:r>
              <a:rPr lang="en-US" altLang="ko-KR" sz="1000">
                <a:latin typeface="맑은 고딕"/>
                <a:ea typeface="맑은 고딕"/>
              </a:rPr>
              <a:t>, </a:t>
            </a:r>
            <a:r>
              <a:rPr lang="ko-KR" altLang="en-US" sz="1000">
                <a:latin typeface="맑은 고딕"/>
                <a:ea typeface="맑은 고딕"/>
              </a:rPr>
              <a:t>높은 주파수 평탄특성을 가짐</a:t>
            </a:r>
            <a:endParaRPr lang="ko-KR" altLang="en-US" sz="1000">
              <a:latin typeface="맑은 고딕"/>
              <a:ea typeface="맑은 고딕"/>
            </a:endParaRPr>
          </a:p>
          <a:p>
            <a:pPr marL="87313" lvl="0" indent="-87313" algn="l">
              <a:spcBef>
                <a:spcPct val="20000"/>
              </a:spcBef>
              <a:buSzPct val="100000"/>
              <a:buFont typeface="Wingdings"/>
              <a:buChar char="§"/>
              <a:defRPr/>
            </a:pPr>
            <a:r>
              <a:rPr lang="ko-KR" altLang="en-US" sz="1000">
                <a:latin typeface="맑은 고딕"/>
                <a:ea typeface="맑은 고딕"/>
              </a:rPr>
              <a:t>저전력 설계 </a:t>
            </a:r>
            <a:r>
              <a:rPr lang="en-US" altLang="ko-KR" sz="1000">
                <a:latin typeface="맑은 고딕"/>
                <a:ea typeface="맑은 고딕"/>
              </a:rPr>
              <a:t>(2W</a:t>
            </a:r>
            <a:r>
              <a:rPr lang="ko-KR" altLang="en-US" sz="1000">
                <a:latin typeface="맑은 고딕"/>
                <a:ea typeface="맑은 고딕"/>
              </a:rPr>
              <a:t>이하</a:t>
            </a:r>
            <a:r>
              <a:rPr lang="en-US" altLang="ko-KR" sz="1000">
                <a:latin typeface="맑은 고딕"/>
                <a:ea typeface="맑은 고딕"/>
              </a:rPr>
              <a:t>), </a:t>
            </a:r>
            <a:r>
              <a:rPr lang="ko-KR" altLang="en-US" sz="1000">
                <a:latin typeface="맑은 고딕"/>
                <a:ea typeface="맑은 고딕"/>
              </a:rPr>
              <a:t>상태표시 </a:t>
            </a:r>
            <a:r>
              <a:rPr lang="en-US" altLang="ko-KR" sz="1000">
                <a:latin typeface="맑은 고딕"/>
                <a:ea typeface="맑은 고딕"/>
              </a:rPr>
              <a:t>LED </a:t>
            </a:r>
            <a:r>
              <a:rPr lang="ko-KR" altLang="en-US" sz="1000">
                <a:latin typeface="맑은 고딕"/>
                <a:ea typeface="맑은 고딕"/>
              </a:rPr>
              <a:t>내장</a:t>
            </a:r>
            <a:endParaRPr lang="en-US" altLang="ko-KR" sz="1000">
              <a:latin typeface="맑은 고딕"/>
              <a:ea typeface="맑은 고딕"/>
            </a:endParaRPr>
          </a:p>
        </p:txBody>
      </p:sp>
      <p:pic>
        <p:nvPicPr>
          <p:cNvPr id="1026" name="Picture 2" descr="OR-2600C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2572855" y="1483106"/>
            <a:ext cx="1800200" cy="1427491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2" name="직사각형 11"/>
          <p:cNvSpPr/>
          <p:nvPr/>
        </p:nvSpPr>
        <p:spPr>
          <a:xfrm>
            <a:off x="643854" y="4664325"/>
            <a:ext cx="16330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ko-KR" altLang="en-US" sz="1100" b="1">
                <a:solidFill>
                  <a:srgbClr val="000000"/>
                </a:solidFill>
                <a:latin typeface="맑은 고딕"/>
                <a:ea typeface="맑은 고딕"/>
              </a:rPr>
              <a:t>■ 광 특성</a:t>
            </a:r>
            <a:endParaRPr lang="en-US" altLang="ko-KR" sz="1100" b="1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764704" y="4925639"/>
          <a:ext cx="5544620" cy="952500"/>
        </p:xfrm>
        <a:graphic>
          <a:graphicData uri="http://schemas.openxmlformats.org/drawingml/2006/table">
            <a:tbl>
              <a:tblGrid>
                <a:gridCol w="1440160"/>
                <a:gridCol w="1026115"/>
                <a:gridCol w="1026115"/>
                <a:gridCol w="1026115"/>
                <a:gridCol w="1026115"/>
              </a:tblGrid>
              <a:tr h="176708"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구 분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단위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최소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일반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최대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178453"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입력파장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nm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900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1650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178453"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입력파워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dBm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-8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-3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178453"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입력 반사손실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dB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55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178453"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반응도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A/W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0.75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1.0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직사각형 17"/>
          <p:cNvSpPr/>
          <p:nvPr/>
        </p:nvSpPr>
        <p:spPr>
          <a:xfrm>
            <a:off x="643854" y="5831506"/>
            <a:ext cx="16330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ko-KR" altLang="en-US" sz="1100" b="1">
                <a:solidFill>
                  <a:srgbClr val="000000"/>
                </a:solidFill>
                <a:latin typeface="맑은 고딕"/>
                <a:ea typeface="맑은 고딕"/>
              </a:rPr>
              <a:t>■ </a:t>
            </a:r>
            <a:r>
              <a:rPr lang="en-US" altLang="ko-KR" sz="1100" b="1">
                <a:solidFill>
                  <a:srgbClr val="000000"/>
                </a:solidFill>
                <a:latin typeface="맑은 고딕"/>
                <a:ea typeface="맑은 고딕"/>
              </a:rPr>
              <a:t>RF</a:t>
            </a:r>
            <a:r>
              <a:rPr lang="ko-KR" altLang="en-US" sz="1100" b="1">
                <a:solidFill>
                  <a:srgbClr val="000000"/>
                </a:solidFill>
                <a:latin typeface="맑은 고딕"/>
                <a:ea typeface="맑은 고딕"/>
              </a:rPr>
              <a:t> 특성</a:t>
            </a:r>
            <a:endParaRPr lang="en-US" altLang="ko-KR" sz="1100" b="1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/>
        </p:nvGraphicFramePr>
        <p:xfrm>
          <a:off x="764704" y="6086874"/>
          <a:ext cx="5544617" cy="1914846"/>
        </p:xfrm>
        <a:graphic>
          <a:graphicData uri="http://schemas.openxmlformats.org/drawingml/2006/table">
            <a:tbl>
              <a:tblGrid>
                <a:gridCol w="1440160"/>
                <a:gridCol w="586351"/>
                <a:gridCol w="586351"/>
                <a:gridCol w="586351"/>
                <a:gridCol w="586351"/>
                <a:gridCol w="586351"/>
                <a:gridCol w="586351"/>
                <a:gridCol w="586351"/>
              </a:tblGrid>
              <a:tr h="175430">
                <a:tc rowSpan="2"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구 분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2"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단위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gridSpan="3"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MATV </a:t>
                      </a:r>
                      <a:r>
                        <a:rPr 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대역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 h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 gridSpan="3"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위성대역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 h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</a:tr>
              <a:tr h="175430">
                <a:tc v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 v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최소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일반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최대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최소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일반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최대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175430"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주파수 범위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MHz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54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806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950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2150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175430"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주파수 평탄도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dB-pp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0.5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1.0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2.0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3.0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195423"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출력파워레벨 </a:t>
                      </a:r>
                      <a:r>
                        <a:rPr lang="en-US" sz="1000" kern="100" baseline="300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1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dBuV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85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endParaRPr lang="en-US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75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195423"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반사손실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dB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10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15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8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12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endParaRPr lang="en-US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181344"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반송파대 잡음비</a:t>
                      </a: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(CNR) </a:t>
                      </a:r>
                      <a:r>
                        <a:rPr lang="en-US" sz="1000" kern="100" baseline="300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1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dB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48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50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38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40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175430"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2</a:t>
                      </a:r>
                      <a:r>
                        <a:rPr 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차 상호변조</a:t>
                      </a: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(CSO)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dBc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60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65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175430"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3</a:t>
                      </a:r>
                      <a:r>
                        <a:rPr 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차 상호변조</a:t>
                      </a: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(CTB)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dBc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60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75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175430"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IMD3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dBc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60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70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76794" y="7938161"/>
            <a:ext cx="421484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en-US" altLang="ko-KR" sz="800" b="1">
                <a:latin typeface="맑은 고딕"/>
                <a:ea typeface="맑은 고딕"/>
              </a:rPr>
              <a:t>※ </a:t>
            </a:r>
            <a:r>
              <a:rPr lang="ko-KR" altLang="en-US" sz="800" b="1">
                <a:latin typeface="맑은 고딕"/>
                <a:ea typeface="맑은 고딕"/>
              </a:rPr>
              <a:t>주</a:t>
            </a:r>
            <a:r>
              <a:rPr lang="en-US" altLang="ko-KR" sz="800" b="1">
                <a:latin typeface="맑은 고딕"/>
                <a:ea typeface="맑은 고딕"/>
              </a:rPr>
              <a:t>1) </a:t>
            </a:r>
            <a:r>
              <a:rPr lang="ko-KR" altLang="en-US" sz="800" b="1">
                <a:latin typeface="맑은 고딕"/>
                <a:ea typeface="맑은 고딕"/>
              </a:rPr>
              <a:t>광 입력 파워 레벨 </a:t>
            </a:r>
            <a:r>
              <a:rPr lang="en-US" altLang="ko-KR" sz="800" b="1">
                <a:latin typeface="맑은 고딕"/>
                <a:ea typeface="맑은 고딕"/>
              </a:rPr>
              <a:t>-8dBm (OMI : MATV </a:t>
            </a:r>
            <a:r>
              <a:rPr lang="ko-KR" altLang="en-US" sz="800" b="1">
                <a:latin typeface="맑은 고딕"/>
                <a:ea typeface="맑은 고딕"/>
              </a:rPr>
              <a:t>대역 </a:t>
            </a:r>
            <a:r>
              <a:rPr lang="en-US" altLang="ko-KR" sz="800" b="1">
                <a:latin typeface="맑은 고딕"/>
                <a:ea typeface="맑은 고딕"/>
              </a:rPr>
              <a:t>7.5%/CH, </a:t>
            </a:r>
            <a:r>
              <a:rPr lang="ko-KR" altLang="en-US" sz="800" b="1">
                <a:latin typeface="맑은 고딕"/>
                <a:ea typeface="맑은 고딕"/>
              </a:rPr>
              <a:t>위성대역 </a:t>
            </a:r>
            <a:r>
              <a:rPr lang="en-US" altLang="ko-KR" sz="800" b="1">
                <a:latin typeface="맑은 고딕"/>
                <a:ea typeface="맑은 고딕"/>
              </a:rPr>
              <a:t>2.3%/CH)</a:t>
            </a:r>
            <a:endParaRPr lang="en-US" altLang="ko-KR" sz="800" b="1">
              <a:latin typeface="맑은 고딕"/>
              <a:ea typeface="맑은 고딕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643854" y="8147774"/>
            <a:ext cx="16330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ko-KR" altLang="en-US" sz="1100" b="1">
                <a:solidFill>
                  <a:srgbClr val="000000"/>
                </a:solidFill>
                <a:latin typeface="맑은 고딕"/>
                <a:ea typeface="맑은 고딕"/>
              </a:rPr>
              <a:t>■ 기타 특성</a:t>
            </a:r>
            <a:endParaRPr lang="en-US" altLang="ko-KR" sz="1100" b="1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graphicFrame>
        <p:nvGraphicFramePr>
          <p:cNvPr id="24" name="표 23"/>
          <p:cNvGraphicFramePr>
            <a:graphicFrameLocks noGrp="1"/>
          </p:cNvGraphicFramePr>
          <p:nvPr/>
        </p:nvGraphicFramePr>
        <p:xfrm>
          <a:off x="764704" y="8408228"/>
          <a:ext cx="5544620" cy="962025"/>
        </p:xfrm>
        <a:graphic>
          <a:graphicData uri="http://schemas.openxmlformats.org/drawingml/2006/table">
            <a:tbl>
              <a:tblGrid>
                <a:gridCol w="2016224"/>
                <a:gridCol w="3528396"/>
              </a:tblGrid>
              <a:tr h="176708"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alt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소비전력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alt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최대 </a:t>
                      </a:r>
                      <a:r>
                        <a:rPr lang="en-US" alt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2W </a:t>
                      </a:r>
                      <a:r>
                        <a:rPr lang="ko-KR" alt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이하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178453"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alt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동작전압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DC 5V / AV 90~242V (50/60Hz)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178453"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alt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보관온도 </a:t>
                      </a:r>
                      <a:r>
                        <a:rPr lang="en-US" alt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(</a:t>
                      </a:r>
                      <a:r>
                        <a:rPr lang="ko-KR" alt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전원차단</a:t>
                      </a:r>
                      <a:r>
                        <a:rPr lang="en-US" alt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)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-40~85</a:t>
                      </a:r>
                      <a:r>
                        <a:rPr lang="ko-KR" altLang="ko-KR" sz="105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℃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178453"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alt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동작온도환경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alt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온도 </a:t>
                      </a:r>
                      <a:r>
                        <a:rPr lang="en-US" alt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-20~60</a:t>
                      </a:r>
                      <a:r>
                        <a:rPr lang="ko-KR" altLang="ko-K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℃</a:t>
                      </a:r>
                      <a:r>
                        <a:rPr lang="en-US" altLang="ko-K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ko-KR" altLang="en-US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습도 </a:t>
                      </a:r>
                      <a:r>
                        <a:rPr lang="en-US" altLang="ko-KR" sz="1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0~95%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178453"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Size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81.8mm(</a:t>
                      </a:r>
                      <a:r>
                        <a:rPr lang="ko-KR" alt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가로</a:t>
                      </a:r>
                      <a:r>
                        <a:rPr lang="en-US" alt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)×74.5mm(</a:t>
                      </a:r>
                      <a:r>
                        <a:rPr lang="ko-KR" alt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세로</a:t>
                      </a:r>
                      <a:r>
                        <a:rPr lang="en-US" alt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)×23.5mm(</a:t>
                      </a:r>
                      <a:r>
                        <a:rPr lang="ko-KR" alt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높이</a:t>
                      </a:r>
                      <a:r>
                        <a:rPr lang="en-US" alt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)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0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en-US" altLang="ko-KR">
                <a:latin typeface="Arial Black"/>
              </a:rPr>
              <a:t>SMATV</a:t>
            </a:r>
            <a:r>
              <a:rPr lang="ko-KR" altLang="en-US">
                <a:latin typeface="Arial Black"/>
              </a:rPr>
              <a:t>용</a:t>
            </a:r>
            <a:r>
              <a:rPr lang="en-US" altLang="ko-KR">
                <a:latin typeface="Arial Black"/>
              </a:rPr>
              <a:t> </a:t>
            </a:r>
            <a:r>
              <a:rPr lang="ko-KR" altLang="en-US">
                <a:latin typeface="Arial Black"/>
              </a:rPr>
              <a:t>비디오 광 송신기</a:t>
            </a:r>
            <a:r>
              <a:rPr lang="en-US" altLang="ko-KR">
                <a:latin typeface="Arial Black"/>
              </a:rPr>
              <a:t> </a:t>
            </a:r>
            <a:endParaRPr lang="ko-KR" altLang="en-US">
              <a:latin typeface="Arial Black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>
          <a:xfrm>
            <a:off x="3248025" y="2720975"/>
            <a:ext cx="2487613" cy="23812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83951" tIns="41976" rIns="83951" bIns="41976">
            <a:spAutoFit/>
          </a:bodyPr>
          <a:lstStyle/>
          <a:p>
            <a:pPr lvl="0" algn="r" defTabSz="839788">
              <a:spcBef>
                <a:spcPct val="50000"/>
              </a:spcBef>
              <a:defRPr/>
            </a:pPr>
            <a:r>
              <a:rPr lang="ko-KR" altLang="en-US" sz="1000" b="1">
                <a:latin typeface="돋움"/>
                <a:ea typeface="돋움"/>
              </a:rPr>
              <a:t>모델 </a:t>
            </a:r>
            <a:r>
              <a:rPr lang="en-US" altLang="ko-KR" sz="1000" b="1">
                <a:latin typeface="돋움"/>
                <a:ea typeface="돋움"/>
              </a:rPr>
              <a:t>: OT-2600C</a:t>
            </a:r>
            <a:endParaRPr lang="en-US" altLang="ko-KR" sz="1000" b="1">
              <a:latin typeface="돋움"/>
              <a:ea typeface="돋움"/>
            </a:endParaRPr>
          </a:p>
        </p:txBody>
      </p:sp>
      <p:pic>
        <p:nvPicPr>
          <p:cNvPr id="2052" name="Picture 4" descr="기능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49275" y="3127790"/>
            <a:ext cx="482600" cy="17462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053" name="Picture 5" descr="사양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88963" y="4477124"/>
            <a:ext cx="460375" cy="17462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057" name="TextBox 93"/>
          <p:cNvSpPr txBox="1">
            <a:spLocks noChangeArrowheads="1"/>
          </p:cNvSpPr>
          <p:nvPr/>
        </p:nvSpPr>
        <p:spPr>
          <a:xfrm>
            <a:off x="696913" y="3335239"/>
            <a:ext cx="5616575" cy="954107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marL="87313" lvl="0" indent="-87313" algn="l">
              <a:spcBef>
                <a:spcPct val="20000"/>
              </a:spcBef>
              <a:buSzPct val="100000"/>
              <a:buFont typeface="Wingdings"/>
              <a:buChar char="§"/>
              <a:defRPr/>
            </a:pPr>
            <a:r>
              <a:rPr lang="ko-KR" altLang="en-US" sz="1000">
                <a:latin typeface="맑은 고딕"/>
                <a:ea typeface="맑은 고딕"/>
              </a:rPr>
              <a:t>안테나 및 외부로부터 수신된 </a:t>
            </a:r>
            <a:r>
              <a:rPr lang="en-US" altLang="ko-KR" sz="1000">
                <a:latin typeface="맑은 고딕"/>
                <a:ea typeface="맑은 고딕"/>
              </a:rPr>
              <a:t>CATV Video </a:t>
            </a:r>
            <a:r>
              <a:rPr lang="ko-KR" altLang="en-US" sz="1000">
                <a:latin typeface="맑은 고딕"/>
                <a:ea typeface="맑은 고딕"/>
              </a:rPr>
              <a:t>및</a:t>
            </a:r>
            <a:r>
              <a:rPr lang="en-US" altLang="ko-KR" sz="1000">
                <a:latin typeface="맑은 고딕"/>
                <a:ea typeface="맑은 고딕"/>
              </a:rPr>
              <a:t> </a:t>
            </a:r>
            <a:r>
              <a:rPr lang="ko-KR" altLang="en-US" sz="1000">
                <a:latin typeface="맑은 고딕"/>
                <a:ea typeface="맑은 고딕"/>
              </a:rPr>
              <a:t>디지털 데이터 신호 등 </a:t>
            </a:r>
            <a:r>
              <a:rPr lang="en-US" altLang="ko-KR" sz="1000">
                <a:latin typeface="맑은 고딕"/>
                <a:ea typeface="맑은 고딕"/>
              </a:rPr>
              <a:t>RF</a:t>
            </a:r>
            <a:r>
              <a:rPr lang="ko-KR" altLang="en-US" sz="1000">
                <a:latin typeface="맑은 고딕"/>
                <a:ea typeface="맑은 고딕"/>
              </a:rPr>
              <a:t>신호를 </a:t>
            </a:r>
            <a:r>
              <a:rPr lang="en-US" altLang="ko-KR" sz="1000">
                <a:latin typeface="맑은 고딕"/>
                <a:ea typeface="맑은 고딕"/>
              </a:rPr>
              <a:t>1550nm </a:t>
            </a:r>
            <a:r>
              <a:rPr lang="ko-KR" altLang="en-US" sz="1000">
                <a:latin typeface="맑은 고딕"/>
                <a:ea typeface="맑은 고딕"/>
              </a:rPr>
              <a:t>광 신호로 변환</a:t>
            </a:r>
            <a:r>
              <a:rPr lang="en-US" altLang="ko-KR" sz="1000">
                <a:latin typeface="맑은 고딕"/>
                <a:ea typeface="맑은 고딕"/>
              </a:rPr>
              <a:t>,</a:t>
            </a:r>
            <a:r>
              <a:rPr lang="ko-KR" altLang="en-US" sz="1000">
                <a:latin typeface="맑은 고딕"/>
                <a:ea typeface="맑은 고딕"/>
              </a:rPr>
              <a:t> 전송하는 </a:t>
            </a:r>
            <a:r>
              <a:rPr lang="en-US" altLang="ko-KR" sz="1000">
                <a:latin typeface="맑은 고딕"/>
                <a:ea typeface="맑은 고딕"/>
              </a:rPr>
              <a:t>SMATV Video</a:t>
            </a:r>
            <a:r>
              <a:rPr lang="ko-KR" altLang="en-US" sz="1000">
                <a:latin typeface="맑은 고딕"/>
                <a:ea typeface="맑은 고딕"/>
              </a:rPr>
              <a:t> 광 전송시스템 및 </a:t>
            </a:r>
            <a:r>
              <a:rPr lang="en-US" altLang="ko-KR" sz="1000">
                <a:latin typeface="맑은 고딕"/>
                <a:ea typeface="맑은 고딕"/>
              </a:rPr>
              <a:t>Video overlay </a:t>
            </a:r>
            <a:r>
              <a:rPr lang="ko-KR" altLang="en-US" sz="1000">
                <a:latin typeface="맑은 고딕"/>
                <a:ea typeface="맑은 고딕"/>
              </a:rPr>
              <a:t>전송시스템</a:t>
            </a:r>
            <a:endParaRPr lang="ko-KR" altLang="en-US" sz="1000">
              <a:latin typeface="맑은 고딕"/>
              <a:ea typeface="맑은 고딕"/>
            </a:endParaRPr>
          </a:p>
          <a:p>
            <a:pPr marL="87313" lvl="0" indent="-87313" algn="l">
              <a:spcBef>
                <a:spcPct val="20000"/>
              </a:spcBef>
              <a:buSzPct val="100000"/>
              <a:buFont typeface="Wingdings"/>
              <a:buChar char="§"/>
              <a:defRPr/>
            </a:pPr>
            <a:r>
              <a:rPr lang="en-US" altLang="ko-KR" sz="1000">
                <a:latin typeface="맑은 고딕"/>
                <a:ea typeface="맑은 고딕"/>
              </a:rPr>
              <a:t>HFC/CATV/</a:t>
            </a:r>
            <a:r>
              <a:rPr lang="ko-KR" altLang="en-US" sz="1000">
                <a:latin typeface="맑은 고딕"/>
                <a:ea typeface="맑은 고딕"/>
              </a:rPr>
              <a:t>위성 </a:t>
            </a:r>
            <a:r>
              <a:rPr lang="en-US" altLang="ko-KR" sz="1000">
                <a:latin typeface="맑은 고딕"/>
                <a:ea typeface="맑은 고딕"/>
              </a:rPr>
              <a:t>IF</a:t>
            </a:r>
            <a:r>
              <a:rPr lang="ko-KR" altLang="en-US" sz="1000">
                <a:latin typeface="맑은 고딕"/>
                <a:ea typeface="맑은 고딕"/>
              </a:rPr>
              <a:t>신호까지 송신이 가능하도록 광대역 설계</a:t>
            </a:r>
            <a:endParaRPr lang="ko-KR" altLang="en-US" sz="1000">
              <a:latin typeface="맑은 고딕"/>
              <a:ea typeface="맑은 고딕"/>
            </a:endParaRPr>
          </a:p>
          <a:p>
            <a:pPr marL="87313" lvl="0" indent="-87313" algn="l">
              <a:spcBef>
                <a:spcPct val="20000"/>
              </a:spcBef>
              <a:buSzPct val="100000"/>
              <a:buFont typeface="Wingdings"/>
              <a:buChar char="§"/>
              <a:defRPr/>
            </a:pPr>
            <a:r>
              <a:rPr lang="ko-KR" altLang="en-US" sz="1000">
                <a:latin typeface="맑은 고딕"/>
                <a:ea typeface="맑은 고딕"/>
              </a:rPr>
              <a:t>고선형</a:t>
            </a:r>
            <a:r>
              <a:rPr lang="en-US" altLang="ko-KR" sz="1000">
                <a:latin typeface="맑은 고딕"/>
                <a:ea typeface="맑은 고딕"/>
              </a:rPr>
              <a:t>, </a:t>
            </a:r>
            <a:r>
              <a:rPr lang="ko-KR" altLang="en-US" sz="1000">
                <a:latin typeface="맑은 고딕"/>
                <a:ea typeface="맑은 고딕"/>
              </a:rPr>
              <a:t>저 노이즈 광 수신기이며</a:t>
            </a:r>
            <a:r>
              <a:rPr lang="en-US" altLang="ko-KR" sz="1000">
                <a:latin typeface="맑은 고딕"/>
                <a:ea typeface="맑은 고딕"/>
              </a:rPr>
              <a:t>, </a:t>
            </a:r>
            <a:r>
              <a:rPr lang="ko-KR" altLang="en-US" sz="1000">
                <a:latin typeface="맑은 고딕"/>
                <a:ea typeface="맑은 고딕"/>
              </a:rPr>
              <a:t>높은 주파수 평탄특성을 가짐</a:t>
            </a:r>
            <a:endParaRPr lang="ko-KR" altLang="en-US" sz="1000">
              <a:latin typeface="맑은 고딕"/>
              <a:ea typeface="맑은 고딕"/>
            </a:endParaRPr>
          </a:p>
          <a:p>
            <a:pPr marL="87313" lvl="0" indent="-87313" algn="l">
              <a:spcBef>
                <a:spcPct val="20000"/>
              </a:spcBef>
              <a:buSzPct val="100000"/>
              <a:buFont typeface="Wingdings"/>
              <a:buChar char="§"/>
              <a:defRPr/>
            </a:pPr>
            <a:r>
              <a:rPr lang="ko-KR" altLang="en-US" sz="1000">
                <a:latin typeface="맑은 고딕"/>
                <a:ea typeface="맑은 고딕"/>
              </a:rPr>
              <a:t>상태표시 </a:t>
            </a:r>
            <a:r>
              <a:rPr lang="en-US" altLang="ko-KR" sz="1000">
                <a:latin typeface="맑은 고딕"/>
                <a:ea typeface="맑은 고딕"/>
              </a:rPr>
              <a:t>LED </a:t>
            </a:r>
            <a:r>
              <a:rPr lang="ko-KR" altLang="en-US" sz="1000">
                <a:latin typeface="맑은 고딕"/>
                <a:ea typeface="맑은 고딕"/>
              </a:rPr>
              <a:t>내장</a:t>
            </a:r>
            <a:endParaRPr lang="en-US" altLang="ko-KR" sz="1000">
              <a:latin typeface="맑은 고딕"/>
              <a:ea typeface="맑은 고딕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43854" y="4664325"/>
            <a:ext cx="16330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ko-KR" altLang="en-US" sz="1100" b="1">
                <a:solidFill>
                  <a:srgbClr val="000000"/>
                </a:solidFill>
                <a:latin typeface="맑은 고딕"/>
                <a:ea typeface="맑은 고딕"/>
              </a:rPr>
              <a:t>■ 광 특성</a:t>
            </a:r>
            <a:endParaRPr lang="en-US" altLang="ko-KR" sz="1100" b="1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764704" y="4925639"/>
          <a:ext cx="5544620" cy="952500"/>
        </p:xfrm>
        <a:graphic>
          <a:graphicData uri="http://schemas.openxmlformats.org/drawingml/2006/table">
            <a:tbl>
              <a:tblGrid>
                <a:gridCol w="1512168"/>
                <a:gridCol w="1008113"/>
                <a:gridCol w="1008113"/>
                <a:gridCol w="1008113"/>
                <a:gridCol w="1008113"/>
              </a:tblGrid>
              <a:tr h="185304"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구 분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단위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최소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일반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최대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185304"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alt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광 </a:t>
                      </a:r>
                      <a:r>
                        <a:rPr 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파장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nm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1528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1563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185304"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alt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광 출력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dBm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9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10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11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185304"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입력 반사손실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dB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55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185304"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alt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출력파워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mW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10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1.0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직사각형 17"/>
          <p:cNvSpPr/>
          <p:nvPr/>
        </p:nvSpPr>
        <p:spPr>
          <a:xfrm>
            <a:off x="643854" y="5889104"/>
            <a:ext cx="16330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ko-KR" altLang="en-US" sz="1100" b="1">
                <a:solidFill>
                  <a:srgbClr val="000000"/>
                </a:solidFill>
                <a:latin typeface="맑은 고딕"/>
                <a:ea typeface="맑은 고딕"/>
              </a:rPr>
              <a:t>■ </a:t>
            </a:r>
            <a:r>
              <a:rPr lang="en-US" altLang="ko-KR" sz="1100" b="1">
                <a:solidFill>
                  <a:srgbClr val="000000"/>
                </a:solidFill>
                <a:latin typeface="맑은 고딕"/>
                <a:ea typeface="맑은 고딕"/>
              </a:rPr>
              <a:t>RF</a:t>
            </a:r>
            <a:r>
              <a:rPr lang="ko-KR" altLang="en-US" sz="1100" b="1">
                <a:solidFill>
                  <a:srgbClr val="000000"/>
                </a:solidFill>
                <a:latin typeface="맑은 고딕"/>
                <a:ea typeface="맑은 고딕"/>
              </a:rPr>
              <a:t> 특성</a:t>
            </a:r>
            <a:endParaRPr lang="en-US" altLang="ko-KR" sz="1100" b="1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643854" y="8435806"/>
            <a:ext cx="16330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ko-KR" altLang="en-US" sz="1100" b="1">
                <a:solidFill>
                  <a:srgbClr val="000000"/>
                </a:solidFill>
                <a:latin typeface="맑은 고딕"/>
                <a:ea typeface="맑은 고딕"/>
              </a:rPr>
              <a:t>■ 기타 특성</a:t>
            </a:r>
            <a:endParaRPr lang="en-US" altLang="ko-KR" sz="1100" b="1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graphicFrame>
        <p:nvGraphicFramePr>
          <p:cNvPr id="24" name="표 23"/>
          <p:cNvGraphicFramePr>
            <a:graphicFrameLocks noGrp="1"/>
          </p:cNvGraphicFramePr>
          <p:nvPr/>
        </p:nvGraphicFramePr>
        <p:xfrm>
          <a:off x="764704" y="8697416"/>
          <a:ext cx="5544620" cy="762000"/>
        </p:xfrm>
        <a:graphic>
          <a:graphicData uri="http://schemas.openxmlformats.org/drawingml/2006/table">
            <a:tbl>
              <a:tblGrid>
                <a:gridCol w="1512168"/>
                <a:gridCol w="4032452"/>
              </a:tblGrid>
              <a:tr h="176708"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alt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소비전력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alt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최대 </a:t>
                      </a:r>
                      <a:r>
                        <a:rPr lang="en-US" alt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20W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178453"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alt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동작전압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AC 90~242V (50/60Hz)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178453"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alt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광 콘넥터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SC/APC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178453"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Size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483mm(W)×347mm(H)×44mm(D)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그림 14" descr="OT-2600C.jpg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594892" y="1784648"/>
            <a:ext cx="3717032" cy="821646"/>
          </a:xfrm>
          <a:prstGeom prst="rect">
            <a:avLst/>
          </a:prstGeom>
        </p:spPr>
      </p:pic>
      <p:graphicFrame>
        <p:nvGraphicFramePr>
          <p:cNvPr id="23" name="표 22"/>
          <p:cNvGraphicFramePr>
            <a:graphicFrameLocks noGrp="1"/>
          </p:cNvGraphicFramePr>
          <p:nvPr/>
        </p:nvGraphicFramePr>
        <p:xfrm>
          <a:off x="764704" y="6159960"/>
          <a:ext cx="5544620" cy="2280804"/>
        </p:xfrm>
        <a:graphic>
          <a:graphicData uri="http://schemas.openxmlformats.org/drawingml/2006/table">
            <a:tbl>
              <a:tblGrid>
                <a:gridCol w="1512168"/>
                <a:gridCol w="720080"/>
                <a:gridCol w="936104"/>
                <a:gridCol w="504056"/>
                <a:gridCol w="1872212"/>
              </a:tblGrid>
              <a:tr h="185304"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구 분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단위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gridSpan="2"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alt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기준 값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alt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비고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185304"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alt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광 </a:t>
                      </a:r>
                      <a:r>
                        <a:rPr 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파장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nm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gridSpan="2">
                  <a:txBody>
                    <a:bodyPr vert="horz" lIns="7620" tIns="0" rIns="7620" bIns="0" anchor="ctr" anchorCtr="0"/>
                    <a:p>
                      <a:pPr marL="0" marR="0" lvl="0" indent="0" algn="ctr" defTabSz="914400" rtl="0" eaLnBrk="1" latinLnBrk="1" hangingPunct="1">
                        <a:lnSpc>
                          <a:spcPct val="12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kumimoji="0" lang="en-US" altLang="ko-KR" sz="10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1550 ±10</a:t>
                      </a:r>
                      <a:endParaRPr kumimoji="0" lang="en-US" altLang="ko-KR" sz="1000" b="0" i="0" u="none" strike="noStrike" cap="none" normalizeH="0" baseline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185304"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alt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광 출력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dBm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gridSpan="2"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kumimoji="0" lang="en-US" altLang="ko-KR" sz="10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10 ±1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185304">
                <a:tc rowSpan="2"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alt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정격출력레벨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2"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dBmV</a:t>
                      </a:r>
                      <a:r>
                        <a:rPr lang="en-US" altLang="ko-KR" sz="1000" kern="100" baseline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ko-KR" altLang="en-US" sz="1000" kern="100" baseline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이상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54~806MHz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25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185304">
                <a:tc vMerge="1">
                  <a:txBody>
                    <a:bodyPr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vMerge="1">
                  <a:txBody>
                    <a:bodyPr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950~2150MHz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15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185304">
                <a:tc rowSpan="2"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alt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주파수평탄도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2"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dB</a:t>
                      </a:r>
                      <a:r>
                        <a:rPr lang="ko-KR" alt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이내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marL="0" marR="0" lvl="0" indent="0" algn="ctr" defTabSz="914400" rtl="0" eaLnBrk="1" latinLnBrk="1" hangingPunct="1">
                        <a:lnSpc>
                          <a:spcPct val="12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54~806MHz</a:t>
                      </a:r>
                      <a:endParaRPr lang="ko-KR" alt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kumimoji="0" lang="en-US" altLang="ko-KR" sz="10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±1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185304">
                <a:tc vMerge="1">
                  <a:txBody>
                    <a:bodyPr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vMerge="1">
                  <a:txBody>
                    <a:bodyPr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950~2150MHz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kumimoji="0" lang="en-US" altLang="ko-KR" sz="10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±2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185304">
                <a:tc rowSpan="2"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alt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반사손실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2"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dB</a:t>
                      </a:r>
                      <a:r>
                        <a:rPr lang="ko-KR" alt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이상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marL="0" marR="0" lvl="0" indent="0" algn="ctr" defTabSz="914400" rtl="0" eaLnBrk="1" latinLnBrk="1" hangingPunct="1">
                        <a:lnSpc>
                          <a:spcPct val="12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54~806MHz</a:t>
                      </a:r>
                      <a:endParaRPr lang="ko-KR" alt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12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185304">
                <a:tc vMerge="1">
                  <a:txBody>
                    <a:bodyPr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vMerge="1">
                  <a:txBody>
                    <a:bodyPr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950~2150MHz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8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185304"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2</a:t>
                      </a:r>
                      <a:r>
                        <a:rPr lang="ko-KR" alt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차 상호변조 </a:t>
                      </a:r>
                      <a:r>
                        <a:rPr lang="en-US" alt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(CSO)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dB</a:t>
                      </a:r>
                      <a:r>
                        <a:rPr lang="ko-KR" alt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이하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gridSpan="2"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-55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MATV</a:t>
                      </a:r>
                      <a:r>
                        <a:rPr lang="en-US" altLang="ko-KR" sz="1000" kern="100" baseline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ko-KR" altLang="en-US" sz="1000" kern="100" baseline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대역 </a:t>
                      </a:r>
                      <a:r>
                        <a:rPr lang="en-US" altLang="ko-KR" sz="1000" kern="100" baseline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77</a:t>
                      </a:r>
                      <a:r>
                        <a:rPr lang="ko-KR" altLang="en-US" sz="1000" kern="100" baseline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채널 전송기준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185304"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3</a:t>
                      </a:r>
                      <a:r>
                        <a:rPr lang="ko-KR" alt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차 상호변조 </a:t>
                      </a:r>
                      <a:r>
                        <a:rPr lang="en-US" alt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(CTB)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dB</a:t>
                      </a:r>
                      <a:r>
                        <a:rPr lang="ko-KR" alt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이하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gridSpan="2"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-55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marL="0" marR="0" lvl="0" indent="0" algn="ctr" defTabSz="914400" rtl="0" eaLnBrk="1" latinLnBrk="1" hangingPunct="1">
                        <a:lnSpc>
                          <a:spcPct val="12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MATV</a:t>
                      </a:r>
                      <a:r>
                        <a:rPr lang="en-US" altLang="ko-KR" sz="1000" kern="100" baseline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ko-KR" altLang="en-US" sz="1000" kern="100" baseline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대역 </a:t>
                      </a:r>
                      <a:r>
                        <a:rPr lang="en-US" altLang="ko-KR" sz="1000" kern="100" baseline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77</a:t>
                      </a:r>
                      <a:r>
                        <a:rPr lang="ko-KR" altLang="en-US" sz="1000" kern="100" baseline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채널 전송기준</a:t>
                      </a:r>
                      <a:endParaRPr lang="ko-KR" alt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185304"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3</a:t>
                      </a:r>
                      <a:r>
                        <a:rPr lang="ko-KR" alt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차 상호변조왜곡</a:t>
                      </a:r>
                      <a:r>
                        <a:rPr lang="en-US" alt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(IMD3)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dB</a:t>
                      </a:r>
                      <a:r>
                        <a:rPr lang="ko-KR" alt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이하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gridSpan="2"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en-US" alt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-55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7620" tIns="0" rIns="7620" bIns="0" anchor="ctr" anchorCtr="0"/>
                    <a:p>
                      <a:pPr lvl="0" algn="ctr" latinLnBrk="1">
                        <a:lnSpc>
                          <a:spcPct val="123000"/>
                        </a:lnSpc>
                        <a:spcAft>
                          <a:spcPts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</a:tabLst>
                        <a:defRPr/>
                      </a:pPr>
                      <a:r>
                        <a:rPr lang="ko-KR" alt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위성대역</a:t>
                      </a:r>
                      <a:r>
                        <a:rPr lang="en-US" altLang="ko-KR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, 2</a:t>
                      </a:r>
                      <a:r>
                        <a:rPr lang="ko-KR" altLang="en-US" sz="1000" kern="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톤 테스트</a:t>
                      </a:r>
                      <a:endParaRPr lang="ko-KR" sz="1000" kern="10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7620" marR="762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 Box 8"/>
          <p:cNvSpPr txBox="1">
            <a:spLocks noChangeArrowheads="1"/>
          </p:cNvSpPr>
          <p:nvPr/>
        </p:nvSpPr>
        <p:spPr>
          <a:xfrm>
            <a:off x="646113" y="9583861"/>
            <a:ext cx="5735637" cy="19367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83951" tIns="0" rIns="83951" bIns="41976">
            <a:spAutoFit/>
          </a:bodyPr>
          <a:lstStyle/>
          <a:p>
            <a:pPr marL="174625" lvl="0" indent="-174625" algn="l" defTabSz="839788">
              <a:spcBef>
                <a:spcPct val="50000"/>
              </a:spcBef>
              <a:buFont typeface="Wingdings"/>
              <a:buChar char="§"/>
              <a:defRPr/>
            </a:pPr>
            <a:r>
              <a:rPr lang="en-US" altLang="ko-KR" sz="1000">
                <a:solidFill>
                  <a:srgbClr val="2e2e2e"/>
                </a:solidFill>
                <a:latin typeface="Arial Rounded MT Bold"/>
                <a:ea typeface="HY헤드라인M"/>
              </a:rPr>
              <a:t>169mm(W) x 220mm(H) x 60mm(D)</a:t>
            </a:r>
            <a:endParaRPr lang="en-US" altLang="ko-KR" sz="1000">
              <a:solidFill>
                <a:srgbClr val="2e2e2e"/>
              </a:solidFill>
              <a:latin typeface="Arial Rounded MT Bold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0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en-US" altLang="ko-KR">
                <a:latin typeface="Arial Black"/>
              </a:rPr>
              <a:t>SNMP (PSIP) Server </a:t>
            </a:r>
            <a:endParaRPr lang="ko-KR" altLang="en-US">
              <a:latin typeface="Arial Black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>
          <a:xfrm>
            <a:off x="3248025" y="2720975"/>
            <a:ext cx="2487613" cy="238125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83951" tIns="41976" rIns="83951" bIns="41976">
            <a:spAutoFit/>
          </a:bodyPr>
          <a:lstStyle/>
          <a:p>
            <a:pPr lvl="0" algn="r" defTabSz="839788">
              <a:spcBef>
                <a:spcPct val="50000"/>
              </a:spcBef>
              <a:defRPr/>
            </a:pPr>
            <a:r>
              <a:rPr lang="ko-KR" altLang="en-US" sz="1000" b="1">
                <a:latin typeface="돋움"/>
                <a:ea typeface="돋움"/>
              </a:rPr>
              <a:t>모델 </a:t>
            </a:r>
            <a:r>
              <a:rPr lang="en-US" altLang="ko-KR" sz="1000" b="1">
                <a:latin typeface="돋움"/>
                <a:ea typeface="돋움"/>
              </a:rPr>
              <a:t>: DYT-NMS2000</a:t>
            </a:r>
            <a:endParaRPr lang="en-US" altLang="ko-KR" sz="1000" b="1">
              <a:latin typeface="돋움"/>
              <a:ea typeface="돋움"/>
            </a:endParaRPr>
          </a:p>
        </p:txBody>
      </p:sp>
      <p:pic>
        <p:nvPicPr>
          <p:cNvPr id="2052" name="Picture 4" descr="기능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49275" y="3368824"/>
            <a:ext cx="482600" cy="17462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053" name="Picture 5" descr="사양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88963" y="5714479"/>
            <a:ext cx="460375" cy="17462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6" name="그림 2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974180" y="1568624"/>
            <a:ext cx="3116262" cy="1189038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3" name="Text Box 10"/>
          <p:cNvSpPr txBox="1">
            <a:spLocks noChangeArrowheads="1"/>
          </p:cNvSpPr>
          <p:nvPr/>
        </p:nvSpPr>
        <p:spPr>
          <a:xfrm>
            <a:off x="692696" y="3681866"/>
            <a:ext cx="5680681" cy="181505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89833" tIns="0" rIns="89833" bIns="44905">
            <a:spAutoFit/>
          </a:bodyPr>
          <a:lstStyle/>
          <a:p>
            <a:pPr marL="87313" lvl="0" indent="-87313" algn="l">
              <a:spcBef>
                <a:spcPct val="50000"/>
              </a:spcBef>
              <a:buFont typeface="Wingdings"/>
              <a:buChar char="§"/>
              <a:defRPr/>
            </a:pPr>
            <a:r>
              <a:rPr lang="ko-KR" altLang="en-US" sz="1000">
                <a:solidFill>
                  <a:srgbClr val="000000"/>
                </a:solidFill>
                <a:latin typeface="맑은 고딕"/>
                <a:ea typeface="맑은 고딕"/>
              </a:rPr>
              <a:t>각 장비의 모니터링</a:t>
            </a:r>
            <a:r>
              <a:rPr lang="en-US" altLang="ko-KR" sz="1000">
                <a:solidFill>
                  <a:srgbClr val="000000"/>
                </a:solidFill>
                <a:latin typeface="맑은 고딕"/>
                <a:ea typeface="맑은 고딕"/>
              </a:rPr>
              <a:t>, </a:t>
            </a:r>
            <a:r>
              <a:rPr lang="ko-KR" altLang="en-US" sz="1000">
                <a:solidFill>
                  <a:srgbClr val="000000"/>
                </a:solidFill>
                <a:latin typeface="맑은 고딕"/>
                <a:ea typeface="맑은 고딕"/>
              </a:rPr>
              <a:t>셋팅</a:t>
            </a:r>
            <a:r>
              <a:rPr lang="en-US" altLang="ko-KR" sz="1000">
                <a:solidFill>
                  <a:srgbClr val="000000"/>
                </a:solidFill>
                <a:latin typeface="맑은 고딕"/>
                <a:ea typeface="맑은 고딕"/>
              </a:rPr>
              <a:t>, </a:t>
            </a:r>
            <a:r>
              <a:rPr lang="ko-KR" altLang="en-US" sz="1000">
                <a:solidFill>
                  <a:srgbClr val="000000"/>
                </a:solidFill>
                <a:latin typeface="맑은 고딕"/>
                <a:ea typeface="맑은 고딕"/>
              </a:rPr>
              <a:t>제어를 수행하며 웹브라이저를 통해 외부에서도 접속하여</a:t>
            </a:r>
            <a:endParaRPr lang="ko-KR" altLang="en-US" sz="1000">
              <a:solidFill>
                <a:srgbClr val="000000"/>
              </a:solidFill>
              <a:latin typeface="맑은 고딕"/>
              <a:ea typeface="맑은 고딕"/>
            </a:endParaRPr>
          </a:p>
          <a:p>
            <a:pPr marL="87313" lvl="0" indent="-87313" algn="l">
              <a:spcBef>
                <a:spcPct val="50000"/>
              </a:spcBef>
              <a:buFont typeface="Wingdings"/>
              <a:buChar char="§"/>
              <a:defRPr/>
            </a:pPr>
            <a:r>
              <a:rPr lang="ko-KR" altLang="en-US" sz="1000">
                <a:solidFill>
                  <a:srgbClr val="000000"/>
                </a:solidFill>
                <a:latin typeface="맑은 고딕"/>
                <a:ea typeface="맑은 고딕"/>
              </a:rPr>
              <a:t>각 디지털 </a:t>
            </a:r>
            <a:r>
              <a:rPr lang="en-US" altLang="ko-KR" sz="1000">
                <a:solidFill>
                  <a:srgbClr val="000000"/>
                </a:solidFill>
                <a:latin typeface="맑은 고딕"/>
                <a:ea typeface="맑은 고딕"/>
              </a:rPr>
              <a:t>H/E</a:t>
            </a:r>
            <a:r>
              <a:rPr lang="ko-KR" altLang="en-US" sz="1000">
                <a:solidFill>
                  <a:srgbClr val="000000"/>
                </a:solidFill>
                <a:latin typeface="맑은 고딕"/>
                <a:ea typeface="맑은 고딕"/>
              </a:rPr>
              <a:t>장비를 제어할 수 있도록 하는 </a:t>
            </a:r>
            <a:r>
              <a:rPr lang="en-US" altLang="ko-KR" sz="1000">
                <a:solidFill>
                  <a:srgbClr val="000000"/>
                </a:solidFill>
                <a:latin typeface="맑은 고딕"/>
                <a:ea typeface="맑은 고딕"/>
              </a:rPr>
              <a:t>SNMP, PSIP Server </a:t>
            </a:r>
            <a:r>
              <a:rPr lang="ko-KR" altLang="en-US" sz="1000">
                <a:solidFill>
                  <a:srgbClr val="000000"/>
                </a:solidFill>
                <a:latin typeface="맑은 고딕"/>
                <a:ea typeface="맑은 고딕"/>
              </a:rPr>
              <a:t>이다</a:t>
            </a:r>
            <a:r>
              <a:rPr lang="en-US" altLang="ko-KR" sz="1000">
                <a:solidFill>
                  <a:srgbClr val="000000"/>
                </a:solidFill>
                <a:latin typeface="맑은 고딕"/>
                <a:ea typeface="맑은 고딕"/>
              </a:rPr>
              <a:t>.</a:t>
            </a:r>
            <a:endParaRPr lang="en-US" altLang="ko-KR" sz="1000">
              <a:solidFill>
                <a:srgbClr val="000000"/>
              </a:solidFill>
              <a:latin typeface="맑은 고딕"/>
              <a:ea typeface="맑은 고딕"/>
            </a:endParaRPr>
          </a:p>
          <a:p>
            <a:pPr marL="87313" lvl="0" indent="-87313" algn="l">
              <a:spcBef>
                <a:spcPct val="50000"/>
              </a:spcBef>
              <a:buFont typeface="Wingdings"/>
              <a:buChar char="§"/>
              <a:defRPr/>
            </a:pPr>
            <a:r>
              <a:rPr lang="ko-KR" altLang="en-US" sz="1000">
                <a:solidFill>
                  <a:srgbClr val="000000"/>
                </a:solidFill>
                <a:latin typeface="맑은 고딕"/>
                <a:ea typeface="맑은 고딕"/>
              </a:rPr>
              <a:t>각 장비들과 이더넷으로 연결하여 제어 및 설정 잡비들의 상태를 손 쉽게 확인할 수 있다</a:t>
            </a:r>
            <a:endParaRPr lang="ko-KR" altLang="en-US" sz="1000">
              <a:solidFill>
                <a:srgbClr val="000000"/>
              </a:solidFill>
              <a:latin typeface="맑은 고딕"/>
              <a:ea typeface="맑은 고딕"/>
            </a:endParaRPr>
          </a:p>
          <a:p>
            <a:pPr marL="87313" lvl="0" indent="-87313" algn="l">
              <a:spcBef>
                <a:spcPct val="50000"/>
              </a:spcBef>
              <a:buFont typeface="Wingdings"/>
              <a:buChar char="§"/>
              <a:defRPr/>
            </a:pPr>
            <a:r>
              <a:rPr lang="ko-KR" altLang="en-US" sz="1000">
                <a:solidFill>
                  <a:srgbClr val="000000"/>
                </a:solidFill>
                <a:latin typeface="맑은 고딕"/>
                <a:ea typeface="맑은 고딕"/>
              </a:rPr>
              <a:t>각 채널의 </a:t>
            </a:r>
            <a:r>
              <a:rPr lang="en-US" altLang="ko-KR" sz="1000">
                <a:solidFill>
                  <a:srgbClr val="000000"/>
                </a:solidFill>
                <a:latin typeface="맑은 고딕"/>
                <a:ea typeface="맑은 고딕"/>
              </a:rPr>
              <a:t>psip </a:t>
            </a:r>
            <a:r>
              <a:rPr lang="ko-KR" altLang="en-US" sz="1000">
                <a:solidFill>
                  <a:srgbClr val="000000"/>
                </a:solidFill>
                <a:latin typeface="맑은 고딕"/>
                <a:ea typeface="맑은 고딕"/>
              </a:rPr>
              <a:t>생성기능</a:t>
            </a:r>
            <a:r>
              <a:rPr lang="en-US" altLang="ko-KR" sz="1000">
                <a:solidFill>
                  <a:srgbClr val="000000"/>
                </a:solidFill>
                <a:latin typeface="맑은 고딕"/>
                <a:ea typeface="맑은 고딕"/>
              </a:rPr>
              <a:t>(vct, mgt)</a:t>
            </a:r>
            <a:r>
              <a:rPr lang="ko-KR" altLang="en-US" sz="1000">
                <a:solidFill>
                  <a:srgbClr val="000000"/>
                </a:solidFill>
                <a:latin typeface="맑은 고딕"/>
                <a:ea typeface="맑은 고딕"/>
              </a:rPr>
              <a:t>채널 변경 및 출력레벨 변경</a:t>
            </a:r>
            <a:r>
              <a:rPr lang="en-US" altLang="ko-KR" sz="1000">
                <a:solidFill>
                  <a:srgbClr val="000000"/>
                </a:solidFill>
                <a:latin typeface="맑은 고딕"/>
                <a:ea typeface="맑은 고딕"/>
              </a:rPr>
              <a:t>.</a:t>
            </a:r>
            <a:endParaRPr lang="en-US" altLang="ko-KR" sz="1000">
              <a:solidFill>
                <a:srgbClr val="000000"/>
              </a:solidFill>
              <a:latin typeface="맑은 고딕"/>
              <a:ea typeface="맑은 고딕"/>
            </a:endParaRPr>
          </a:p>
          <a:p>
            <a:pPr marL="87313" lvl="0" indent="-87313" algn="l">
              <a:spcBef>
                <a:spcPct val="50000"/>
              </a:spcBef>
              <a:buFont typeface="Wingdings"/>
              <a:buChar char="§"/>
              <a:defRPr/>
            </a:pPr>
            <a:r>
              <a:rPr lang="ko-KR" altLang="en-US" sz="1000">
                <a:solidFill>
                  <a:srgbClr val="000000"/>
                </a:solidFill>
                <a:latin typeface="맑은 고딕"/>
                <a:ea typeface="맑은 고딕"/>
              </a:rPr>
              <a:t>입력 소스 자동 선택 설정</a:t>
            </a:r>
            <a:r>
              <a:rPr lang="en-US" altLang="ko-KR" sz="1000">
                <a:solidFill>
                  <a:srgbClr val="000000"/>
                </a:solidFill>
                <a:latin typeface="맑은 고딕"/>
                <a:ea typeface="맑은 고딕"/>
              </a:rPr>
              <a:t>, Color Bar </a:t>
            </a:r>
            <a:r>
              <a:rPr lang="ko-KR" altLang="en-US" sz="1000">
                <a:solidFill>
                  <a:srgbClr val="000000"/>
                </a:solidFill>
                <a:latin typeface="맑은 고딕"/>
                <a:ea typeface="맑은 고딕"/>
              </a:rPr>
              <a:t>자동 송출 기능</a:t>
            </a:r>
            <a:endParaRPr lang="ko-KR" altLang="en-US" sz="1000">
              <a:solidFill>
                <a:srgbClr val="000000"/>
              </a:solidFill>
              <a:latin typeface="맑은 고딕"/>
              <a:ea typeface="맑은 고딕"/>
            </a:endParaRPr>
          </a:p>
          <a:p>
            <a:pPr marL="87313" lvl="0" indent="-87313" algn="l">
              <a:spcBef>
                <a:spcPct val="50000"/>
              </a:spcBef>
              <a:buFont typeface="Wingdings"/>
              <a:buChar char="§"/>
              <a:defRPr/>
            </a:pPr>
            <a:r>
              <a:rPr lang="en-US" altLang="ko-KR" sz="1000">
                <a:solidFill>
                  <a:srgbClr val="000000"/>
                </a:solidFill>
                <a:latin typeface="맑은 고딕"/>
                <a:ea typeface="맑은 고딕"/>
              </a:rPr>
              <a:t>Audio Delay </a:t>
            </a:r>
            <a:r>
              <a:rPr lang="ko-KR" altLang="en-US" sz="1000">
                <a:solidFill>
                  <a:srgbClr val="000000"/>
                </a:solidFill>
                <a:latin typeface="맑은 고딕"/>
                <a:ea typeface="맑은 고딕"/>
              </a:rPr>
              <a:t>설정</a:t>
            </a:r>
            <a:r>
              <a:rPr lang="en-US" altLang="ko-KR" sz="1000">
                <a:solidFill>
                  <a:srgbClr val="000000"/>
                </a:solidFill>
                <a:latin typeface="맑은 고딕"/>
                <a:ea typeface="맑은 고딕"/>
              </a:rPr>
              <a:t>, Audio Volume </a:t>
            </a:r>
            <a:r>
              <a:rPr lang="ko-KR" altLang="en-US" sz="1000">
                <a:solidFill>
                  <a:srgbClr val="000000"/>
                </a:solidFill>
                <a:latin typeface="맑은 고딕"/>
                <a:ea typeface="맑은 고딕"/>
              </a:rPr>
              <a:t>조정 </a:t>
            </a:r>
            <a:endParaRPr lang="ko-KR" altLang="en-US" sz="1000">
              <a:solidFill>
                <a:srgbClr val="000000"/>
              </a:solidFill>
              <a:latin typeface="맑은 고딕"/>
              <a:ea typeface="맑은 고딕"/>
            </a:endParaRPr>
          </a:p>
          <a:p>
            <a:pPr marL="87313" lvl="0" indent="-87313" algn="l">
              <a:spcBef>
                <a:spcPct val="50000"/>
              </a:spcBef>
              <a:buFont typeface="Wingdings"/>
              <a:buChar char="§"/>
              <a:defRPr/>
            </a:pPr>
            <a:r>
              <a:rPr lang="en-US" altLang="ko-KR" sz="1000">
                <a:solidFill>
                  <a:srgbClr val="000000"/>
                </a:solidFill>
                <a:latin typeface="맑은 고딕"/>
                <a:ea typeface="맑은 고딕"/>
              </a:rPr>
              <a:t>Output Mode ( Frequency, MATV, CATV ) </a:t>
            </a:r>
            <a:r>
              <a:rPr lang="ko-KR" altLang="en-US" sz="1000">
                <a:solidFill>
                  <a:srgbClr val="000000"/>
                </a:solidFill>
                <a:latin typeface="맑은 고딕"/>
                <a:ea typeface="맑은 고딕"/>
              </a:rPr>
              <a:t>및 채널 설정</a:t>
            </a:r>
            <a:endParaRPr lang="ko-KR" altLang="en-US" sz="1000">
              <a:solidFill>
                <a:srgbClr val="000000"/>
              </a:solidFill>
              <a:latin typeface="맑은 고딕"/>
              <a:ea typeface="맑은 고딕"/>
            </a:endParaRPr>
          </a:p>
          <a:p>
            <a:pPr marL="87313" lvl="0" indent="-87313" algn="l">
              <a:spcBef>
                <a:spcPct val="50000"/>
              </a:spcBef>
              <a:buFont typeface="Wingdings"/>
              <a:buChar char="§"/>
              <a:defRPr/>
            </a:pPr>
            <a:r>
              <a:rPr lang="en-US" altLang="ko-KR" sz="1000">
                <a:solidFill>
                  <a:srgbClr val="000000"/>
                </a:solidFill>
                <a:latin typeface="맑은 고딕"/>
                <a:ea typeface="맑은 고딕"/>
              </a:rPr>
              <a:t>DYT-HD200N, DYT-HD2000N </a:t>
            </a:r>
            <a:r>
              <a:rPr lang="ko-KR" altLang="en-US" sz="1000">
                <a:solidFill>
                  <a:srgbClr val="000000"/>
                </a:solidFill>
                <a:latin typeface="맑은 고딕"/>
                <a:ea typeface="맑은 고딕"/>
              </a:rPr>
              <a:t> 연동 </a:t>
            </a:r>
            <a:r>
              <a:rPr lang="en-US" altLang="ko-KR" sz="1000">
                <a:solidFill>
                  <a:srgbClr val="000000"/>
                </a:solidFill>
                <a:latin typeface="맑은 고딕"/>
                <a:ea typeface="맑은 고딕"/>
              </a:rPr>
              <a:t>Server</a:t>
            </a:r>
            <a:endParaRPr lang="en-US" altLang="ko-KR" sz="1000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620688" y="6177136"/>
          <a:ext cx="5714679" cy="2194074"/>
        </p:xfrm>
        <a:graphic>
          <a:graphicData uri="http://schemas.openxmlformats.org/drawingml/2006/table">
            <a:tbl>
              <a:tblGrid>
                <a:gridCol w="2347473"/>
                <a:gridCol w="3367206"/>
              </a:tblGrid>
              <a:tr h="143313">
                <a:tc>
                  <a:txBody>
                    <a:bodyPr vert="horz" lIns="91465" tIns="45693" rIns="91465" bIns="45693" anchor="t" anchorCtr="0"/>
                    <a:p>
                      <a:pPr marL="0" marR="0" lvl="0" indent="0" algn="ctr" defTabSz="914400" rtl="0" eaLnBrk="0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Tx/>
                        <a:buNone/>
                        <a:defRPr/>
                      </a:pPr>
                      <a:r>
                        <a:rPr kumimoji="1" lang="ko-KR" altLang="en-US" sz="1000" b="1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Arial"/>
                        </a:rPr>
                        <a:t>항목</a:t>
                      </a:r>
                      <a:endParaRPr kumimoji="1" lang="ko-KR" altLang="en-US" sz="1000" b="1" i="0" u="none" strike="noStrike" cap="none" normalizeH="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  <a:cs typeface="Arial"/>
                      </a:endParaRPr>
                    </a:p>
                  </a:txBody>
                  <a:tcPr marL="91465" marR="91465" marT="45693" marB="4569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91465" tIns="45693" rIns="91465" bIns="45693" anchor="t" anchorCtr="0"/>
                    <a:p>
                      <a:pPr marL="0" marR="0" lvl="0" indent="0" algn="ctr" defTabSz="914400" rtl="0" eaLnBrk="0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Tx/>
                        <a:buNone/>
                        <a:defRPr/>
                      </a:pPr>
                      <a:r>
                        <a:rPr kumimoji="1" lang="ko-KR" altLang="en-US" sz="1000" b="1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Arial"/>
                        </a:rPr>
                        <a:t>규격</a:t>
                      </a:r>
                      <a:endParaRPr kumimoji="1" lang="ko-KR" altLang="en-US" sz="1000" b="1" i="0" u="none" strike="noStrike" cap="none" normalizeH="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  <a:cs typeface="Arial"/>
                      </a:endParaRPr>
                    </a:p>
                  </a:txBody>
                  <a:tcPr marL="91465" marR="91465" marT="45693" marB="4569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313">
                <a:tc>
                  <a:txBody>
                    <a:bodyPr vert="horz" lIns="91465" tIns="45693" rIns="91465" bIns="45693" anchor="t" anchorCtr="0"/>
                    <a:p>
                      <a:pPr marL="0" marR="0" lvl="0" indent="0" algn="ctr" defTabSz="914400" rtl="0" eaLnBrk="0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Tx/>
                        <a:buNone/>
                        <a:defRPr/>
                      </a:pPr>
                      <a:r>
                        <a:rPr kumimoji="1" lang="en-US" altLang="ko-KR" sz="10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Arial"/>
                        </a:rPr>
                        <a:t>Monitor</a:t>
                      </a:r>
                      <a:endParaRPr kumimoji="1" lang="ko-KR" altLang="en-US" sz="1000" b="0" i="0" u="none" strike="noStrike" cap="none" normalizeH="0" baseline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  <a:cs typeface="Arial"/>
                      </a:endParaRPr>
                    </a:p>
                  </a:txBody>
                  <a:tcPr marL="91465" marR="91465" marT="45693" marB="4569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91465" tIns="45693" rIns="91465" bIns="45693" anchor="t" anchorCtr="0"/>
                    <a:p>
                      <a:pPr marL="0" marR="0" lvl="0" indent="0" algn="ctr" defTabSz="914400" rtl="0" eaLnBrk="0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Tx/>
                        <a:buNone/>
                        <a:defRPr/>
                      </a:pPr>
                      <a:r>
                        <a:rPr kumimoji="1" lang="en-US" altLang="ko-KR" sz="10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Arial"/>
                        </a:rPr>
                        <a:t>19” LCD</a:t>
                      </a:r>
                      <a:endParaRPr kumimoji="1" lang="ko-KR" altLang="en-US" sz="1000" b="0" i="0" u="none" strike="noStrike" cap="none" normalizeH="0" baseline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  <a:cs typeface="Arial"/>
                      </a:endParaRPr>
                    </a:p>
                  </a:txBody>
                  <a:tcPr marL="91465" marR="91465" marT="45693" marB="4569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313">
                <a:tc>
                  <a:txBody>
                    <a:bodyPr vert="horz" lIns="91465" tIns="45693" rIns="91465" bIns="45693" anchor="t" anchorCtr="0"/>
                    <a:p>
                      <a:pPr marL="0" marR="0" lvl="0" indent="0" algn="ctr" defTabSz="914400" rtl="0" eaLnBrk="0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Tx/>
                        <a:buNone/>
                        <a:defRPr/>
                      </a:pPr>
                      <a:r>
                        <a:rPr kumimoji="1" lang="en-US" altLang="ko-KR" sz="10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Arial"/>
                        </a:rPr>
                        <a:t>CPU</a:t>
                      </a:r>
                      <a:endParaRPr kumimoji="1" lang="ko-KR" altLang="en-US" sz="1000" b="0" i="0" u="none" strike="noStrike" cap="none" normalizeH="0" baseline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  <a:cs typeface="Arial"/>
                      </a:endParaRPr>
                    </a:p>
                  </a:txBody>
                  <a:tcPr marL="91465" marR="91465" marT="45693" marB="4569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91465" tIns="45693" rIns="91465" bIns="45693" anchor="t" anchorCtr="0"/>
                    <a:p>
                      <a:pPr marL="0" marR="0" lvl="0" indent="0" algn="ctr" defTabSz="914400" rtl="0" eaLnBrk="0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Tx/>
                        <a:buNone/>
                        <a:defRPr/>
                      </a:pPr>
                      <a:r>
                        <a:rPr lang="ko-KR" altLang="en-US" sz="1000">
                          <a:latin typeface="맑은 고딕"/>
                          <a:ea typeface="맑은 고딕"/>
                          <a:cs typeface="Arial"/>
                        </a:rPr>
                        <a:t>코어</a:t>
                      </a:r>
                      <a:r>
                        <a:rPr lang="en-US" altLang="ko-KR" sz="1000">
                          <a:latin typeface="맑은 고딕"/>
                          <a:ea typeface="맑은 고딕"/>
                          <a:cs typeface="Arial"/>
                        </a:rPr>
                        <a:t>I7</a:t>
                      </a:r>
                      <a:r>
                        <a:rPr lang="en-US" altLang="ko-KR" sz="1000" baseline="0">
                          <a:latin typeface="맑은 고딕"/>
                          <a:ea typeface="맑은 고딕"/>
                          <a:cs typeface="Arial"/>
                        </a:rPr>
                        <a:t>-3770 ( </a:t>
                      </a:r>
                      <a:r>
                        <a:rPr lang="ko-KR" altLang="en-US" sz="1000" baseline="0">
                          <a:latin typeface="맑은 고딕"/>
                          <a:ea typeface="맑은 고딕"/>
                          <a:cs typeface="Arial"/>
                        </a:rPr>
                        <a:t>쿼드코어</a:t>
                      </a:r>
                      <a:r>
                        <a:rPr lang="en-US" altLang="ko-KR" sz="1000" baseline="0">
                          <a:latin typeface="맑은 고딕"/>
                          <a:ea typeface="맑은 고딕"/>
                          <a:cs typeface="Arial"/>
                        </a:rPr>
                        <a:t>, 3.4Ghz, </a:t>
                      </a:r>
                      <a:r>
                        <a:rPr lang="ko-KR" altLang="en-US" sz="1000" baseline="0">
                          <a:latin typeface="맑은 고딕"/>
                          <a:ea typeface="맑은 고딕"/>
                          <a:cs typeface="Arial"/>
                        </a:rPr>
                        <a:t>터보부스트</a:t>
                      </a:r>
                      <a:r>
                        <a:rPr lang="en-US" altLang="ko-KR" sz="1000" baseline="0">
                          <a:latin typeface="맑은 고딕"/>
                          <a:ea typeface="맑은 고딕"/>
                          <a:cs typeface="Arial"/>
                        </a:rPr>
                        <a:t>2.0)</a:t>
                      </a:r>
                      <a:endParaRPr lang="en-US" sz="1000">
                        <a:latin typeface="맑은 고딕"/>
                        <a:ea typeface="맑은 고딕"/>
                        <a:cs typeface="Arial"/>
                      </a:endParaRPr>
                    </a:p>
                  </a:txBody>
                  <a:tcPr marL="91465" marR="91465" marT="45693" marB="4569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313">
                <a:tc>
                  <a:txBody>
                    <a:bodyPr vert="horz" lIns="91465" tIns="45693" rIns="91465" bIns="45693" anchor="t" anchorCtr="0"/>
                    <a:p>
                      <a:pPr marL="0" marR="0" lvl="0" indent="0" algn="ctr" defTabSz="914400" rtl="0" eaLnBrk="0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Tx/>
                        <a:buNone/>
                        <a:defRPr/>
                      </a:pPr>
                      <a:r>
                        <a:rPr kumimoji="1" lang="en-US" altLang="ko-KR" sz="10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Arial"/>
                        </a:rPr>
                        <a:t>HDD</a:t>
                      </a:r>
                      <a:endParaRPr kumimoji="1" lang="ko-KR" altLang="en-US" sz="1000" b="0" i="0" u="none" strike="noStrike" cap="none" normalizeH="0" baseline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  <a:cs typeface="Arial"/>
                      </a:endParaRPr>
                    </a:p>
                  </a:txBody>
                  <a:tcPr marL="91465" marR="91465" marT="45693" marB="4569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91465" tIns="45693" rIns="91465" bIns="45693" anchor="t" anchorCtr="0"/>
                    <a:p>
                      <a:pPr marL="0" marR="0" lvl="0" indent="0" algn="ctr" defTabSz="914400" rtl="0" eaLnBrk="0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Tx/>
                        <a:buNone/>
                        <a:defRPr/>
                      </a:pPr>
                      <a:r>
                        <a:rPr kumimoji="1" lang="en-US" altLang="ko-KR" sz="10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Arial"/>
                        </a:rPr>
                        <a:t>1Tera ( 7200rpm, SATA3 )</a:t>
                      </a:r>
                      <a:endParaRPr kumimoji="1" lang="ko-KR" altLang="en-US" sz="1000" b="0" i="0" u="none" strike="noStrike" cap="none" normalizeH="0" baseline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  <a:cs typeface="Arial"/>
                      </a:endParaRPr>
                    </a:p>
                  </a:txBody>
                  <a:tcPr marL="91465" marR="91465" marT="45693" marB="4569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313">
                <a:tc>
                  <a:txBody>
                    <a:bodyPr vert="horz" lIns="91465" tIns="45693" rIns="91465" bIns="45693" anchor="t" anchorCtr="0"/>
                    <a:p>
                      <a:pPr marL="0" marR="0" lvl="0" indent="0" algn="ctr" defTabSz="914400" rtl="0" eaLnBrk="0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Tx/>
                        <a:buNone/>
                        <a:defRPr/>
                      </a:pPr>
                      <a:r>
                        <a:rPr kumimoji="1" lang="en-US" altLang="ko-KR" sz="10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Arial"/>
                        </a:rPr>
                        <a:t>RAM</a:t>
                      </a:r>
                      <a:endParaRPr kumimoji="1" lang="ko-KR" altLang="en-US" sz="1000" b="0" i="0" u="none" strike="noStrike" cap="none" normalizeH="0" baseline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  <a:cs typeface="Arial"/>
                      </a:endParaRPr>
                    </a:p>
                  </a:txBody>
                  <a:tcPr marL="91465" marR="91465" marT="45693" marB="4569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91465" tIns="45693" rIns="91465" bIns="45693" anchor="t" anchorCtr="0"/>
                    <a:p>
                      <a:pPr marL="0" marR="0" lvl="0" indent="0" algn="ctr" defTabSz="914400" rtl="0" eaLnBrk="0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Tx/>
                        <a:buNone/>
                        <a:defRPr/>
                      </a:pPr>
                      <a:r>
                        <a:rPr kumimoji="1" lang="en-US" altLang="ko-KR" sz="10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Arial"/>
                        </a:rPr>
                        <a:t>DDR3 4GB (Clock Speed 1333Mhz)</a:t>
                      </a:r>
                      <a:endParaRPr kumimoji="1" lang="ko-KR" altLang="en-US" sz="1000" b="0" i="0" u="none" strike="noStrike" cap="none" normalizeH="0" baseline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  <a:cs typeface="Arial"/>
                      </a:endParaRPr>
                    </a:p>
                  </a:txBody>
                  <a:tcPr marL="91465" marR="91465" marT="45693" marB="4569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313">
                <a:tc>
                  <a:txBody>
                    <a:bodyPr vert="horz" lIns="91465" tIns="45693" rIns="91465" bIns="45693" anchor="t" anchorCtr="0"/>
                    <a:p>
                      <a:pPr marL="0" marR="0" lvl="0" indent="0" algn="ctr" defTabSz="914400" rtl="0" eaLnBrk="0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Tx/>
                        <a:buNone/>
                        <a:defRPr/>
                      </a:pPr>
                      <a:r>
                        <a:rPr kumimoji="1" lang="en-US" altLang="ko-KR" sz="10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Arial"/>
                        </a:rPr>
                        <a:t>Main Board </a:t>
                      </a:r>
                      <a:endParaRPr kumimoji="1" lang="ko-KR" altLang="en-US" sz="1000" b="0" i="0" u="none" strike="noStrike" cap="none" normalizeH="0" baseline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  <a:cs typeface="Arial"/>
                      </a:endParaRPr>
                    </a:p>
                  </a:txBody>
                  <a:tcPr marL="91465" marR="91465" marT="45693" marB="4569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91465" tIns="45693" rIns="91465" bIns="45693" anchor="t" anchorCtr="0"/>
                    <a:p>
                      <a:pPr marL="0" marR="0" lvl="0" indent="0" algn="ctr" defTabSz="914400" rtl="0" eaLnBrk="0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Tx/>
                        <a:buNone/>
                        <a:defRPr/>
                      </a:pPr>
                      <a:r>
                        <a:rPr kumimoji="1" lang="en-US" altLang="ko-KR" sz="10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Arial"/>
                        </a:rPr>
                        <a:t>Intel H61</a:t>
                      </a:r>
                      <a:r>
                        <a:rPr kumimoji="1" lang="ko-KR" altLang="en-US" sz="10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Arial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Arial"/>
                        </a:rPr>
                        <a:t>( Graphic : Intel HD4000 )</a:t>
                      </a:r>
                      <a:endParaRPr kumimoji="1" lang="ko-KR" altLang="en-US" sz="1000" b="0" i="0" u="none" strike="noStrike" cap="none" normalizeH="0" baseline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  <a:cs typeface="Arial"/>
                      </a:endParaRPr>
                    </a:p>
                  </a:txBody>
                  <a:tcPr marL="91465" marR="91465" marT="45693" marB="4569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313">
                <a:tc>
                  <a:txBody>
                    <a:bodyPr vert="horz" lIns="91465" tIns="45693" rIns="91465" bIns="45693" anchor="t" anchorCtr="0"/>
                    <a:p>
                      <a:pPr marL="0" marR="0" lvl="0" indent="0" algn="ctr" defTabSz="914400" rtl="0" eaLnBrk="0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Tx/>
                        <a:buNone/>
                        <a:defRPr/>
                      </a:pPr>
                      <a:r>
                        <a:rPr kumimoji="1" lang="en-US" altLang="ko-KR" sz="10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Arial"/>
                        </a:rPr>
                        <a:t>O/S</a:t>
                      </a:r>
                      <a:endParaRPr kumimoji="1" lang="ko-KR" altLang="en-US" sz="1000" b="0" i="0" u="none" strike="noStrike" cap="none" normalizeH="0" baseline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  <a:cs typeface="Arial"/>
                      </a:endParaRPr>
                    </a:p>
                  </a:txBody>
                  <a:tcPr marL="91465" marR="91465" marT="45693" marB="4569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91465" tIns="45693" rIns="91465" bIns="45693" anchor="t" anchorCtr="0"/>
                    <a:p>
                      <a:pPr marL="0" marR="0" lvl="0" indent="0" algn="ctr" defTabSz="914400" rtl="0" eaLnBrk="0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Tx/>
                        <a:buNone/>
                        <a:defRPr/>
                      </a:pPr>
                      <a:r>
                        <a:rPr kumimoji="1" lang="en-US" altLang="ko-KR" sz="10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Arial"/>
                        </a:rPr>
                        <a:t>Windows 7 </a:t>
                      </a:r>
                      <a:endParaRPr kumimoji="1" lang="ko-KR" altLang="en-US" sz="1000" b="0" i="0" u="none" strike="noStrike" cap="none" normalizeH="0" baseline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  <a:cs typeface="Arial"/>
                      </a:endParaRPr>
                    </a:p>
                  </a:txBody>
                  <a:tcPr marL="91465" marR="91465" marT="45693" marB="4569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313">
                <a:tc>
                  <a:txBody>
                    <a:bodyPr vert="horz" lIns="91465" tIns="45693" rIns="91465" bIns="45693" anchor="t" anchorCtr="0"/>
                    <a:p>
                      <a:pPr marL="0" marR="0" lvl="0" indent="0" algn="ctr" defTabSz="914400" rtl="0" eaLnBrk="0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Tx/>
                        <a:buNone/>
                        <a:defRPr/>
                      </a:pPr>
                      <a:r>
                        <a:rPr kumimoji="1" lang="en-US" altLang="ko-KR" sz="10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Arial"/>
                        </a:rPr>
                        <a:t> 19” RACK MOUNT TYPE</a:t>
                      </a:r>
                      <a:endParaRPr kumimoji="1" lang="ko-KR" altLang="en-US" sz="1000" b="0" i="0" u="none" strike="noStrike" cap="none" normalizeH="0" baseline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  <a:cs typeface="Arial"/>
                      </a:endParaRPr>
                    </a:p>
                  </a:txBody>
                  <a:tcPr marL="91465" marR="91465" marT="45693" marB="4569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91465" tIns="45693" rIns="91465" bIns="45693" anchor="t" anchorCtr="0"/>
                    <a:p>
                      <a:pPr marL="0" marR="0" lvl="0" indent="0" algn="ctr" defTabSz="914400" rtl="0" eaLnBrk="0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Tx/>
                        <a:buNone/>
                        <a:defRPr/>
                      </a:pPr>
                      <a:r>
                        <a:rPr kumimoji="1" lang="en-US" altLang="ko-KR" sz="10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Arial"/>
                        </a:rPr>
                        <a:t>4 RU</a:t>
                      </a:r>
                      <a:endParaRPr kumimoji="1" lang="ko-KR" altLang="en-US" sz="1000" b="0" i="0" u="none" strike="noStrike" cap="none" normalizeH="0" baseline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  <a:cs typeface="Arial"/>
                      </a:endParaRPr>
                    </a:p>
                  </a:txBody>
                  <a:tcPr marL="91465" marR="91465" marT="45693" marB="4569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313">
                <a:tc>
                  <a:txBody>
                    <a:bodyPr vert="horz" lIns="91465" tIns="45693" rIns="91465" bIns="45693" anchor="t" anchorCtr="0"/>
                    <a:p>
                      <a:pPr marL="0" marR="0" lvl="0" indent="0" algn="ctr" defTabSz="914400" rtl="0" eaLnBrk="0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Tx/>
                        <a:buNone/>
                        <a:defRPr/>
                      </a:pPr>
                      <a:r>
                        <a:rPr kumimoji="1" lang="en-US" altLang="ko-KR" sz="10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Arial"/>
                        </a:rPr>
                        <a:t>DVD ROM</a:t>
                      </a:r>
                      <a:endParaRPr kumimoji="1" lang="ko-KR" altLang="en-US" sz="1000" b="0" i="0" u="none" strike="noStrike" cap="none" normalizeH="0" baseline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  <a:cs typeface="Arial"/>
                      </a:endParaRPr>
                    </a:p>
                  </a:txBody>
                  <a:tcPr marL="91465" marR="91465" marT="45693" marB="4569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91465" tIns="45693" rIns="91465" bIns="45693" anchor="t" anchorCtr="0"/>
                    <a:p>
                      <a:pPr marL="0" marR="0" lvl="0" indent="0" algn="ctr" defTabSz="914400" rtl="0" eaLnBrk="0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Tx/>
                        <a:buNone/>
                        <a:defRPr/>
                      </a:pPr>
                      <a:r>
                        <a:rPr kumimoji="1" lang="en-US" altLang="ko-KR" sz="10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Arial"/>
                        </a:rPr>
                        <a:t>DVD Multi</a:t>
                      </a:r>
                      <a:endParaRPr kumimoji="1" lang="ko-KR" altLang="en-US" sz="1000" b="0" i="0" u="none" strike="noStrike" cap="none" normalizeH="0" baseline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  <a:cs typeface="Arial"/>
                      </a:endParaRPr>
                    </a:p>
                  </a:txBody>
                  <a:tcPr marL="91465" marR="91465" marT="45693" marB="4569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미니형간선분기증폭기</a:t>
            </a:r>
            <a:endParaRPr lang="ko-KR" altLang="en-US"/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>
          <a:xfrm>
            <a:off x="3508375" y="2720975"/>
            <a:ext cx="2171700" cy="23495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lIns="83951" tIns="41976" rIns="83951" bIns="41976">
            <a:spAutoFit/>
          </a:bodyPr>
          <a:lstStyle/>
          <a:p>
            <a:pPr lvl="0" algn="r" defTabSz="839788">
              <a:spcBef>
                <a:spcPct val="50000"/>
              </a:spcBef>
              <a:defRPr/>
            </a:pPr>
            <a:r>
              <a:rPr lang="ko-KR" altLang="en-US" sz="1000" b="1">
                <a:latin typeface="굴림체"/>
                <a:ea typeface="굴림체"/>
              </a:rPr>
              <a:t>모델 </a:t>
            </a:r>
            <a:r>
              <a:rPr lang="en-US" altLang="ko-KR" sz="1000" b="1">
                <a:latin typeface="굴림체"/>
                <a:ea typeface="굴림체"/>
              </a:rPr>
              <a:t>: MTA-870D, MTA-870P</a:t>
            </a:r>
            <a:endParaRPr lang="en-US" altLang="ko-KR" sz="1000" b="1">
              <a:latin typeface="굴림체"/>
              <a:ea typeface="굴림체"/>
            </a:endParaRPr>
          </a:p>
        </p:txBody>
      </p:sp>
      <p:pic>
        <p:nvPicPr>
          <p:cNvPr id="113668" name="Picture 4" descr="기능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65175" y="3176588"/>
            <a:ext cx="484188" cy="169862"/>
          </a:xfrm>
          <a:prstGeom prst="rect">
            <a:avLst/>
          </a:prstGeom>
          <a:noFill/>
        </p:spPr>
      </p:pic>
      <p:sp>
        <p:nvSpPr>
          <p:cNvPr id="113669" name="Text Box 5"/>
          <p:cNvSpPr txBox="1">
            <a:spLocks noChangeArrowheads="1"/>
          </p:cNvSpPr>
          <p:nvPr/>
        </p:nvSpPr>
        <p:spPr>
          <a:xfrm>
            <a:off x="835025" y="3422650"/>
            <a:ext cx="5735638" cy="1533525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lIns="83951" tIns="0" rIns="83951" bIns="41976">
            <a:spAutoFit/>
          </a:bodyPr>
          <a:lstStyle/>
          <a:p>
            <a:pPr marL="174625" lvl="0" indent="-174625" algn="just" defTabSz="839788">
              <a:lnSpc>
                <a:spcPct val="120000"/>
              </a:lnSpc>
              <a:spcBef>
                <a:spcPct val="50000"/>
              </a:spcBef>
              <a:buFont typeface="Wingdings"/>
              <a:buChar char="§"/>
              <a:defRPr/>
            </a:pPr>
            <a:r>
              <a:rPr lang="ko-KR" altLang="en-US" sz="1000">
                <a:latin typeface="Arial Rounded MT Bold"/>
                <a:ea typeface="HY헤드라인M"/>
              </a:rPr>
              <a:t>미니형간선분기증폭기로</a:t>
            </a:r>
            <a:r>
              <a:rPr lang="ko-KR" altLang="en-US" sz="1000">
                <a:latin typeface="HY헤드라인M"/>
                <a:ea typeface="HY헤드라인M"/>
              </a:rPr>
              <a:t> 전송로의 간선상에서 하향신호를 분기하여 지선으로 연결하고</a:t>
            </a:r>
            <a:r>
              <a:rPr lang="en-US" altLang="ko-KR" sz="1000">
                <a:latin typeface="HY헤드라인M"/>
                <a:ea typeface="HY헤드라인M"/>
              </a:rPr>
              <a:t>, </a:t>
            </a:r>
            <a:r>
              <a:rPr lang="ko-KR" altLang="en-US" sz="1000">
                <a:latin typeface="HY헤드라인M"/>
                <a:ea typeface="HY헤드라인M"/>
              </a:rPr>
              <a:t>이때 발생하는 손실 값을 보상하기 위해 사용하는 </a:t>
            </a:r>
            <a:r>
              <a:rPr lang="en-US" altLang="ko-KR" sz="1000">
                <a:latin typeface="HY헤드라인M"/>
                <a:ea typeface="HY헤드라인M"/>
              </a:rPr>
              <a:t>CATV </a:t>
            </a:r>
            <a:r>
              <a:rPr lang="ko-KR" altLang="en-US" sz="1000">
                <a:latin typeface="HY헤드라인M"/>
                <a:ea typeface="HY헤드라인M"/>
              </a:rPr>
              <a:t>전송기기이다</a:t>
            </a:r>
            <a:r>
              <a:rPr lang="en-US" altLang="ko-KR" sz="1000">
                <a:latin typeface="HY헤드라인M"/>
                <a:ea typeface="HY헤드라인M"/>
              </a:rPr>
              <a:t>.</a:t>
            </a:r>
            <a:endParaRPr lang="en-US" altLang="ko-KR" sz="1000">
              <a:latin typeface="HY헤드라인M"/>
              <a:ea typeface="HY헤드라인M"/>
            </a:endParaRPr>
          </a:p>
          <a:p>
            <a:pPr marL="174625" lvl="0" indent="-174625" algn="just" defTabSz="839788">
              <a:lnSpc>
                <a:spcPct val="120000"/>
              </a:lnSpc>
              <a:spcBef>
                <a:spcPct val="50000"/>
              </a:spcBef>
              <a:buFont typeface="Wingdings"/>
              <a:buChar char="§"/>
              <a:defRPr/>
            </a:pPr>
            <a:r>
              <a:rPr lang="ko-KR" altLang="en-US" sz="1000">
                <a:latin typeface="HY헤드라인M"/>
                <a:ea typeface="HY헤드라인M"/>
              </a:rPr>
              <a:t>고성능 </a:t>
            </a:r>
            <a:r>
              <a:rPr lang="en-US" altLang="ko-KR" sz="1000">
                <a:latin typeface="HY헤드라인M"/>
                <a:ea typeface="HY헤드라인M"/>
              </a:rPr>
              <a:t>Hybrid IC </a:t>
            </a:r>
            <a:r>
              <a:rPr lang="ko-KR" altLang="en-US" sz="1000">
                <a:latin typeface="HY헤드라인M"/>
                <a:ea typeface="HY헤드라인M"/>
              </a:rPr>
              <a:t>채택으로 안정된 광대역 동작이 가능하다</a:t>
            </a:r>
            <a:r>
              <a:rPr lang="en-US" altLang="ko-KR" sz="1000">
                <a:latin typeface="HY헤드라인M"/>
                <a:ea typeface="HY헤드라인M"/>
              </a:rPr>
              <a:t>.</a:t>
            </a:r>
            <a:endParaRPr lang="en-US" altLang="ko-KR" sz="1000">
              <a:latin typeface="HY헤드라인M"/>
              <a:ea typeface="HY헤드라인M"/>
            </a:endParaRPr>
          </a:p>
          <a:p>
            <a:pPr marL="174625" lvl="0" indent="-174625" algn="just" defTabSz="839788">
              <a:lnSpc>
                <a:spcPct val="120000"/>
              </a:lnSpc>
              <a:spcBef>
                <a:spcPct val="50000"/>
              </a:spcBef>
              <a:buFont typeface="Wingdings"/>
              <a:buChar char="§"/>
              <a:defRPr/>
            </a:pPr>
            <a:r>
              <a:rPr lang="ko-KR" altLang="en-US" sz="1000">
                <a:latin typeface="HY헤드라인M"/>
                <a:ea typeface="HY헤드라인M"/>
              </a:rPr>
              <a:t>단단열결시 최종단의 증폭기로 적합한 넓은 입력전압 범위</a:t>
            </a:r>
            <a:r>
              <a:rPr lang="en-US" altLang="ko-KR" sz="1000">
                <a:latin typeface="HY헤드라인M"/>
                <a:ea typeface="HY헤드라인M"/>
              </a:rPr>
              <a:t>(40~130Vac)</a:t>
            </a:r>
            <a:endParaRPr lang="en-US" altLang="ko-KR" sz="1000">
              <a:latin typeface="HY헤드라인M"/>
              <a:ea typeface="HY헤드라인M"/>
            </a:endParaRPr>
          </a:p>
          <a:p>
            <a:pPr marL="174625" lvl="0" indent="-174625" algn="l" defTabSz="839788">
              <a:spcBef>
                <a:spcPct val="50000"/>
              </a:spcBef>
              <a:buFont typeface="Wingdings"/>
              <a:buChar char="§"/>
              <a:defRPr/>
            </a:pPr>
            <a:r>
              <a:rPr lang="ko-KR" altLang="en-US" sz="1000">
                <a:latin typeface="HY헤드라인M"/>
                <a:ea typeface="HY헤드라인M"/>
              </a:rPr>
              <a:t>내부회로의 모듈화로 탈부착 가능하며 유지보수 및 용도에 따른 증폭기능 변경이 용이</a:t>
            </a:r>
            <a:r>
              <a:rPr lang="en-US" altLang="ko-KR" sz="1000">
                <a:latin typeface="HY헤드라인M"/>
                <a:ea typeface="HY헤드라인M"/>
              </a:rPr>
              <a:t>(</a:t>
            </a:r>
            <a:r>
              <a:rPr lang="ko-KR" altLang="en-US" sz="1000">
                <a:latin typeface="HY헤드라인M"/>
                <a:ea typeface="HY헤드라인M"/>
              </a:rPr>
              <a:t>간선</a:t>
            </a:r>
            <a:r>
              <a:rPr lang="en-US" altLang="ko-KR" sz="1000">
                <a:latin typeface="HY헤드라인M"/>
                <a:ea typeface="HY헤드라인M"/>
              </a:rPr>
              <a:t>/</a:t>
            </a:r>
            <a:r>
              <a:rPr lang="ko-KR" altLang="en-US" sz="1000">
                <a:latin typeface="HY헤드라인M"/>
                <a:ea typeface="HY헤드라인M"/>
              </a:rPr>
              <a:t>분배모듈 별매</a:t>
            </a:r>
            <a:r>
              <a:rPr lang="en-US" altLang="ko-KR" sz="1000">
                <a:latin typeface="HY헤드라인M"/>
                <a:ea typeface="HY헤드라인M"/>
              </a:rPr>
              <a:t>)</a:t>
            </a:r>
            <a:endParaRPr lang="en-US" altLang="ko-KR" sz="1000">
              <a:latin typeface="HY헤드라인M"/>
              <a:ea typeface="HY헤드라인M"/>
            </a:endParaRPr>
          </a:p>
          <a:p>
            <a:pPr marL="174625" lvl="0" indent="-174625" algn="l" defTabSz="839788">
              <a:spcBef>
                <a:spcPct val="50000"/>
              </a:spcBef>
              <a:buFont typeface="Wingdings"/>
              <a:buChar char="§"/>
              <a:defRPr/>
            </a:pPr>
            <a:r>
              <a:rPr lang="ko-KR" altLang="en-US" sz="1000">
                <a:latin typeface="HY헤드라인M"/>
                <a:ea typeface="HY헤드라인M"/>
              </a:rPr>
              <a:t>보수 및 점검이 용이한 포트별 검사단자를 적용했다</a:t>
            </a:r>
            <a:r>
              <a:rPr lang="en-US" altLang="ko-KR" sz="1000">
                <a:latin typeface="HY헤드라인M"/>
                <a:ea typeface="HY헤드라인M"/>
              </a:rPr>
              <a:t>. (-20dB)</a:t>
            </a:r>
            <a:endParaRPr lang="en-US" altLang="ko-KR" sz="1000">
              <a:latin typeface="HY헤드라인M"/>
              <a:ea typeface="HY헤드라인M"/>
            </a:endParaRPr>
          </a:p>
        </p:txBody>
      </p:sp>
      <p:pic>
        <p:nvPicPr>
          <p:cNvPr id="113670" name="Picture 6" descr="사양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85813" y="5175250"/>
            <a:ext cx="460375" cy="169863"/>
          </a:xfrm>
          <a:prstGeom prst="rect">
            <a:avLst/>
          </a:prstGeom>
          <a:noFill/>
        </p:spPr>
      </p:pic>
      <p:graphicFrame>
        <p:nvGraphicFramePr>
          <p:cNvPr id="113671" name="Group 7"/>
          <p:cNvGraphicFramePr>
            <a:graphicFrameLocks noGrp="1"/>
          </p:cNvGraphicFramePr>
          <p:nvPr/>
        </p:nvGraphicFramePr>
        <p:xfrm>
          <a:off x="912813" y="5457825"/>
          <a:ext cx="5595937" cy="3149602"/>
        </p:xfrm>
        <a:graphic>
          <a:graphicData uri="http://schemas.openxmlformats.org/drawingml/2006/table">
            <a:tbl>
              <a:tblGrid>
                <a:gridCol w="1158875"/>
                <a:gridCol w="784225"/>
                <a:gridCol w="1239837"/>
                <a:gridCol w="1306513"/>
                <a:gridCol w="1106487"/>
              </a:tblGrid>
              <a:tr h="225425">
                <a:tc gridSpan="2"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Classification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 h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Forward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Reverse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Remarks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</a:tr>
              <a:tr h="223838">
                <a:tc gridSpan="2"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Frequency Range (MHz)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54~870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5~42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ko-KR" altLang="ko-KR" sz="9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Reference Output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TA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≥ 45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≥ 38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Note)2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Level (dBmV)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DA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≥ 41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≥ 34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ko-KR" altLang="ko-KR" sz="9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 gridSpan="2"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Frequency Response (dB)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± 0.75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± 0.75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ko-KR" altLang="ko-KR" sz="9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Operational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TA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≥ 31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≥ 18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Note)2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Gain (dB)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DA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≥ 28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≥ 15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Note)1,3,4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 gridSpan="2"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Composite Triple Order (dB)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≤ -65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≤ -64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Note)1,3,4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 gridSpan="2"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Composite Second Order (dB)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≤ -65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≤ -64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Note)1,3,4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 gridSpan="2"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Cross Modulation (dB)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≤ -65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≤ -68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Note)1,3,4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 gridSpan="2"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Hum Modulation (dB)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≤ -63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≤ -63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Note)1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 gridSpan="2"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Noise Figure (dB)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≤ 10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≤ 10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ko-KR" altLang="ko-KR" sz="9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 gridSpan="2"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Return Loss (dB)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≥ 14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≥ 15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ko-KR" altLang="ko-KR" sz="9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 gridSpan="2"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Power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 gridSpan="2"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AC 40~90V/50~60Hz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t" anchorCtr="0"/>
                    <a:p>
                      <a:pPr marL="0" marR="0" lvl="0" indent="0" algn="ctr" defTabSz="1042988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ko-KR" altLang="ko-KR" sz="9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굴림"/>
                        <a:ea typeface="굴림"/>
                      </a:endParaRPr>
                    </a:p>
                  </a:txBody>
                  <a:tcPr marL="83951" marR="83951" marT="41976" marB="419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753" name="Picture 89" descr="MTA-830P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593975" y="1639888"/>
            <a:ext cx="1627188" cy="1103312"/>
          </a:xfrm>
          <a:prstGeom prst="rect">
            <a:avLst/>
          </a:prstGeom>
          <a:noFill/>
        </p:spPr>
      </p:pic>
      <p:sp>
        <p:nvSpPr>
          <p:cNvPr id="113754" name="Text Box 90"/>
          <p:cNvSpPr txBox="1">
            <a:spLocks noChangeArrowheads="1"/>
          </p:cNvSpPr>
          <p:nvPr/>
        </p:nvSpPr>
        <p:spPr>
          <a:xfrm>
            <a:off x="828675" y="8628063"/>
            <a:ext cx="5683250" cy="50165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lIns="77075" tIns="38538" rIns="77075" bIns="38538">
            <a:spAutoFit/>
          </a:bodyPr>
          <a:lstStyle/>
          <a:p>
            <a:pPr lvl="0" algn="l" defTabSz="771525">
              <a:spcBef>
                <a:spcPct val="50000"/>
              </a:spcBef>
              <a:defRPr/>
            </a:pPr>
            <a:r>
              <a:rPr lang="ko-KR" altLang="en-US" sz="700"/>
              <a:t>주</a:t>
            </a:r>
            <a:r>
              <a:rPr lang="en-US" altLang="ko-KR" sz="700"/>
              <a:t>1. </a:t>
            </a:r>
            <a:r>
              <a:rPr lang="ko-KR" altLang="en-US" sz="700"/>
              <a:t>정격이득 및 출력레벨 범위 내에서 제시된 값으로 측정</a:t>
            </a:r>
            <a:r>
              <a:rPr lang="en-US" altLang="ko-KR" sz="700"/>
              <a:t>(</a:t>
            </a:r>
            <a:r>
              <a:rPr lang="ko-KR" altLang="en-US" sz="700"/>
              <a:t>단</a:t>
            </a:r>
            <a:r>
              <a:rPr lang="en-US" altLang="ko-KR" sz="700"/>
              <a:t>,</a:t>
            </a:r>
            <a:r>
              <a:rPr lang="ko-KR" altLang="en-US" sz="700"/>
              <a:t>잡음지수는 최대이득에서 측정</a:t>
            </a:r>
            <a:r>
              <a:rPr lang="en-US" altLang="ko-KR" sz="700"/>
              <a:t>)</a:t>
            </a:r>
            <a:br>
              <a:rPr lang="en-US" altLang="ko-KR" sz="700"/>
            </a:br>
            <a:r>
              <a:rPr lang="ko-KR" altLang="en-US" sz="700"/>
              <a:t>주</a:t>
            </a:r>
            <a:r>
              <a:rPr lang="en-US" altLang="ko-KR" sz="700"/>
              <a:t>2. </a:t>
            </a:r>
            <a:r>
              <a:rPr lang="ko-KR" altLang="en-US" sz="700"/>
              <a:t>간선증폭기 </a:t>
            </a:r>
            <a:r>
              <a:rPr lang="en-US" altLang="ko-KR" sz="700"/>
              <a:t>or </a:t>
            </a:r>
            <a:r>
              <a:rPr lang="ko-KR" altLang="en-US" sz="700"/>
              <a:t>분배증폭기 선택 </a:t>
            </a:r>
            <a:r>
              <a:rPr lang="en-US" altLang="ko-KR" sz="700"/>
              <a:t>(</a:t>
            </a:r>
            <a:r>
              <a:rPr lang="ko-KR" altLang="en-US" sz="700"/>
              <a:t>모듈</a:t>
            </a:r>
            <a:r>
              <a:rPr lang="en-US" altLang="ko-KR" sz="700"/>
              <a:t>Type)</a:t>
            </a:r>
            <a:br>
              <a:rPr lang="en-US" altLang="ko-KR" sz="700"/>
            </a:br>
            <a:r>
              <a:rPr lang="ko-KR" altLang="en-US" sz="700"/>
              <a:t>주</a:t>
            </a:r>
            <a:r>
              <a:rPr lang="en-US" altLang="ko-KR" sz="700"/>
              <a:t>3. </a:t>
            </a:r>
            <a:r>
              <a:rPr lang="ko-KR" altLang="en-US" sz="700"/>
              <a:t>상향 </a:t>
            </a:r>
            <a:r>
              <a:rPr lang="en-US" altLang="ko-KR" sz="700"/>
              <a:t>NTSC 6</a:t>
            </a:r>
            <a:r>
              <a:rPr lang="ko-KR" altLang="en-US" sz="700"/>
              <a:t>개 채널</a:t>
            </a:r>
            <a:r>
              <a:rPr lang="en-US" altLang="ko-KR" sz="700"/>
              <a:t>, </a:t>
            </a:r>
            <a:r>
              <a:rPr lang="ko-KR" altLang="en-US" sz="700"/>
              <a:t>하향 </a:t>
            </a:r>
            <a:r>
              <a:rPr lang="en-US" altLang="ko-KR" sz="700"/>
              <a:t>77</a:t>
            </a:r>
            <a:r>
              <a:rPr lang="ko-KR" altLang="en-US" sz="700"/>
              <a:t>개 채널 기준</a:t>
            </a:r>
            <a:br>
              <a:rPr lang="ko-KR" altLang="en-US" sz="700"/>
            </a:br>
            <a:r>
              <a:rPr lang="ko-KR" altLang="en-US" sz="700"/>
              <a:t>주</a:t>
            </a:r>
            <a:r>
              <a:rPr lang="en-US" altLang="ko-KR" sz="700"/>
              <a:t>4. </a:t>
            </a:r>
            <a:r>
              <a:rPr lang="ko-KR" altLang="en-US" sz="700"/>
              <a:t>상향</a:t>
            </a:r>
            <a:r>
              <a:rPr lang="en-US" altLang="ko-KR" sz="700"/>
              <a:t>, </a:t>
            </a:r>
            <a:r>
              <a:rPr lang="ko-KR" altLang="en-US" sz="700"/>
              <a:t>하향출력 </a:t>
            </a:r>
            <a:r>
              <a:rPr lang="en-US" altLang="ko-KR" sz="700"/>
              <a:t>Tilt : 0dB</a:t>
            </a:r>
            <a:endParaRPr lang="en-US" altLang="ko-KR" sz="7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52" name="Picture 8" descr="사양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48680" y="4880992"/>
            <a:ext cx="531813" cy="198437"/>
          </a:xfrm>
          <a:prstGeom prst="rect">
            <a:avLst/>
          </a:prstGeom>
          <a:noFill/>
        </p:spPr>
      </p:pic>
      <p:pic>
        <p:nvPicPr>
          <p:cNvPr id="82953" name="Picture 9" descr="기능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48680" y="3584575"/>
            <a:ext cx="525098" cy="171450"/>
          </a:xfrm>
          <a:prstGeom prst="rect">
            <a:avLst/>
          </a:prstGeom>
          <a:noFill/>
        </p:spPr>
      </p:pic>
      <p:sp>
        <p:nvSpPr>
          <p:cNvPr id="82954" name="Rectangle 10"/>
          <p:cNvSpPr>
            <a:spLocks noChangeArrowheads="1"/>
          </p:cNvSpPr>
          <p:nvPr/>
        </p:nvSpPr>
        <p:spPr>
          <a:xfrm>
            <a:off x="769342" y="3983038"/>
            <a:ext cx="5611986" cy="392548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wrap="square" lIns="83951" tIns="41976" rIns="83951" bIns="41976">
            <a:spAutoFit/>
          </a:bodyPr>
          <a:lstStyle/>
          <a:p>
            <a:pPr marL="87313" lvl="0" indent="-87313" algn="l" defTabSz="839788">
              <a:spcBef>
                <a:spcPct val="50000"/>
              </a:spcBef>
              <a:buFont typeface="Wingdings"/>
              <a:buChar char="§"/>
              <a:defRPr/>
            </a:pPr>
            <a:r>
              <a:rPr lang="en-US" altLang="ko-KR" sz="1000" b="1">
                <a:latin typeface="맑은 고딕"/>
                <a:ea typeface="맑은 고딕"/>
              </a:rPr>
              <a:t>EIA Standard Rack</a:t>
            </a:r>
            <a:r>
              <a:rPr lang="ko-KR" altLang="en-US" sz="1000" b="1">
                <a:latin typeface="맑은 고딕"/>
                <a:ea typeface="맑은 고딕"/>
              </a:rPr>
              <a:t>기준으로 설계되어 각종 송</a:t>
            </a:r>
            <a:r>
              <a:rPr lang="en-US" altLang="ko-KR" sz="1000" b="1">
                <a:latin typeface="맑은 고딕"/>
                <a:ea typeface="맑은 고딕"/>
              </a:rPr>
              <a:t>·</a:t>
            </a:r>
            <a:r>
              <a:rPr lang="ko-KR" altLang="en-US" sz="1000" b="1">
                <a:latin typeface="맑은 고딕"/>
                <a:ea typeface="맑은 고딕"/>
              </a:rPr>
              <a:t>수신 설비 등이 장착되며</a:t>
            </a:r>
            <a:r>
              <a:rPr lang="en-US" altLang="ko-KR" sz="1000" b="1">
                <a:latin typeface="맑은 고딕"/>
                <a:ea typeface="맑은 고딕"/>
              </a:rPr>
              <a:t>, </a:t>
            </a:r>
            <a:r>
              <a:rPr lang="ko-KR" altLang="en-US" sz="1000" b="1">
                <a:latin typeface="맑은 고딕"/>
                <a:ea typeface="맑은 고딕"/>
              </a:rPr>
              <a:t>장치된 장비의 연결 및 점검이 용이함</a:t>
            </a:r>
            <a:endParaRPr lang="ko-KR" altLang="en-US" sz="1000" b="1">
              <a:latin typeface="맑은 고딕"/>
              <a:ea typeface="맑은 고딕"/>
            </a:endParaRPr>
          </a:p>
        </p:txBody>
      </p:sp>
      <p:graphicFrame>
        <p:nvGraphicFramePr>
          <p:cNvPr id="83068" name="Group 124"/>
          <p:cNvGraphicFramePr>
            <a:graphicFrameLocks noGrp="1"/>
          </p:cNvGraphicFramePr>
          <p:nvPr/>
        </p:nvGraphicFramePr>
        <p:xfrm>
          <a:off x="720130" y="5344344"/>
          <a:ext cx="5589190" cy="2056928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760178"/>
                <a:gridCol w="2143913"/>
                <a:gridCol w="1685099"/>
              </a:tblGrid>
              <a:tr h="257116"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Description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RCA-618 / 620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Remarks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</a:tr>
              <a:tr h="257116"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Main Frame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Aluminum 2.5mm (Thickness)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ko-KR" altLang="ko-KR" sz="9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7116"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Height per Unit (Max)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44mm (1H)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ko-KR" altLang="ko-KR" sz="9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7116"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Material of Shelf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Steel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ko-KR" altLang="ko-KR" sz="9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7116"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Temperature Range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-10℃ ~ +50 ℃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ko-KR" altLang="ko-KR" sz="9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7116"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Power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AC 110/200V, 60Hz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ko-KR" altLang="ko-KR" sz="9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7116"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Color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ko-KR" altLang="en-US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제작사양</a:t>
                      </a:r>
                      <a:endParaRPr kumimoji="1" lang="ko-KR" altLang="en-US" sz="900" b="0" i="0" u="none" strike="noStrike" cap="none" normalizeH="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ko-KR" altLang="ko-KR" sz="9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7116"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Size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19”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Standard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제목 1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System Rack</a:t>
            </a: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573016" y="1568624"/>
            <a:ext cx="1296144" cy="978546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4" name="Picture 6" descr="외관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577850" y="7763755"/>
            <a:ext cx="482600" cy="176212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6" name="직사각형 15"/>
          <p:cNvSpPr/>
          <p:nvPr/>
        </p:nvSpPr>
        <p:spPr>
          <a:xfrm>
            <a:off x="764704" y="8123795"/>
            <a:ext cx="4954860" cy="429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lvl="0" indent="-87313" algn="l" defTabSz="839788">
              <a:lnSpc>
                <a:spcPts val="1000"/>
              </a:lnSpc>
              <a:spcBef>
                <a:spcPct val="50000"/>
              </a:spcBef>
              <a:buFont typeface="Wingdings"/>
              <a:buChar char="§"/>
              <a:defRPr/>
            </a:pPr>
            <a:r>
              <a:rPr lang="en-US" altLang="ko-KR" sz="1000" b="1">
                <a:latin typeface="맑은 고딕"/>
                <a:ea typeface="맑은 고딕"/>
              </a:rPr>
              <a:t>Dimension : 600mm(W) X 1800mm(H) X 600mm(D)</a:t>
            </a:r>
            <a:endParaRPr lang="en-US" altLang="ko-KR" sz="1000" b="1">
              <a:latin typeface="맑은 고딕"/>
              <a:ea typeface="맑은 고딕"/>
            </a:endParaRPr>
          </a:p>
          <a:p>
            <a:pPr marL="87313" lvl="0" indent="-87313" algn="l" defTabSz="839788">
              <a:lnSpc>
                <a:spcPts val="1000"/>
              </a:lnSpc>
              <a:spcBef>
                <a:spcPct val="50000"/>
              </a:spcBef>
              <a:defRPr/>
            </a:pPr>
            <a:r>
              <a:rPr lang="en-US" altLang="ko-KR" sz="1000" b="1">
                <a:latin typeface="맑은 고딕"/>
                <a:ea typeface="맑은 고딕"/>
              </a:rPr>
              <a:t>                   600mm(W) X 2000mm(H) X 600mm(D)</a:t>
            </a:r>
            <a:endParaRPr lang="en-US" altLang="ko-KR" sz="1000" b="1">
              <a:latin typeface="맑은 고딕"/>
              <a:ea typeface="맑은 고딕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124744" y="2824698"/>
            <a:ext cx="4824536" cy="40011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180975" lvl="0" indent="-180975" algn="l">
              <a:buClr>
                <a:srgbClr val="c00000"/>
              </a:buClr>
              <a:buFont typeface="Wingdings"/>
              <a:buChar char="l"/>
              <a:defRPr/>
            </a:pPr>
            <a:r>
              <a:rPr lang="ko-KR" altLang="en-US" sz="1000" b="1">
                <a:solidFill>
                  <a:schemeClr val="tx2">
                    <a:lumMod val="50000"/>
                  </a:schemeClr>
                </a:solidFill>
                <a:latin typeface="Arial Black"/>
                <a:ea typeface="HY헤드라인M"/>
              </a:rPr>
              <a:t>모델명 </a:t>
            </a:r>
            <a:r>
              <a:rPr lang="en-US" altLang="ko-KR" sz="1000" b="1">
                <a:solidFill>
                  <a:schemeClr val="tx2">
                    <a:lumMod val="50000"/>
                  </a:schemeClr>
                </a:solidFill>
                <a:latin typeface="Arial Black"/>
                <a:ea typeface="HY헤드라인M"/>
              </a:rPr>
              <a:t>: RCA-618/620 (Rack case), SRC-600 (Receiver case) </a:t>
            </a:r>
            <a:endParaRPr lang="en-US" altLang="ko-KR" sz="1000" b="1">
              <a:solidFill>
                <a:schemeClr val="tx2">
                  <a:lumMod val="50000"/>
                </a:schemeClr>
              </a:solidFill>
              <a:latin typeface="Arial Black"/>
              <a:ea typeface="HY헤드라인M"/>
            </a:endParaRPr>
          </a:p>
          <a:p>
            <a:pPr marL="180975" lvl="0" indent="-180975" algn="l">
              <a:buClr>
                <a:srgbClr val="c00000"/>
              </a:buClr>
              <a:defRPr/>
            </a:pPr>
            <a:r>
              <a:rPr lang="en-US" altLang="ko-KR" sz="1000" b="1">
                <a:solidFill>
                  <a:schemeClr val="tx2">
                    <a:lumMod val="50000"/>
                  </a:schemeClr>
                </a:solidFill>
                <a:latin typeface="Arial Black"/>
                <a:ea typeface="HY헤드라인M"/>
              </a:rPr>
              <a:t>                PNL-601/2/3 (Blank panel 1U/2U/3U)</a:t>
            </a:r>
            <a:endParaRPr lang="en-US" altLang="ko-KR" sz="1000" b="1">
              <a:solidFill>
                <a:schemeClr val="tx2">
                  <a:lumMod val="50000"/>
                </a:schemeClr>
              </a:solidFill>
              <a:latin typeface="Arial Black"/>
              <a:ea typeface="HY헤드라인M"/>
            </a:endParaRPr>
          </a:p>
        </p:txBody>
      </p:sp>
      <p:pic>
        <p:nvPicPr>
          <p:cNvPr id="15" name="그림 14" descr="RCA-620.png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2060848" y="1280592"/>
            <a:ext cx="1297512" cy="1440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Arial Black" pitchFamily="34" charset="0"/>
              </a:rPr>
              <a:t>FM </a:t>
            </a:r>
            <a:r>
              <a:rPr lang="ko-KR" altLang="en-US" b="1" dirty="0" smtClean="0">
                <a:latin typeface="Arial Black" pitchFamily="34" charset="0"/>
              </a:rPr>
              <a:t>안</a:t>
            </a:r>
            <a:r>
              <a:rPr lang="ko-KR" altLang="en-US" dirty="0" smtClean="0"/>
              <a:t>테</a:t>
            </a:r>
            <a:r>
              <a:rPr lang="ko-KR" altLang="en-US" b="1" dirty="0" smtClean="0">
                <a:latin typeface="Arial Black" pitchFamily="34" charset="0"/>
              </a:rPr>
              <a:t>나</a:t>
            </a:r>
            <a:endParaRPr lang="en-US" altLang="ko-KR" b="1" dirty="0">
              <a:latin typeface="Arial Black" pitchFamily="34" charset="0"/>
            </a:endParaRPr>
          </a:p>
        </p:txBody>
      </p:sp>
      <p:pic>
        <p:nvPicPr>
          <p:cNvPr id="120836" name="Picture 4" descr="사양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80" y="5170488"/>
            <a:ext cx="460375" cy="171450"/>
          </a:xfrm>
          <a:prstGeom prst="rect">
            <a:avLst/>
          </a:prstGeom>
          <a:noFill/>
        </p:spPr>
      </p:pic>
      <p:graphicFrame>
        <p:nvGraphicFramePr>
          <p:cNvPr id="120900" name="Group 68"/>
          <p:cNvGraphicFramePr>
            <a:graphicFrameLocks noGrp="1"/>
          </p:cNvGraphicFramePr>
          <p:nvPr/>
        </p:nvGraphicFramePr>
        <p:xfrm>
          <a:off x="758230" y="5605462"/>
          <a:ext cx="5551091" cy="2667856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05019"/>
                <a:gridCol w="2220405"/>
                <a:gridCol w="1325667"/>
              </a:tblGrid>
              <a:tr h="295983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특성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  고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</a:tr>
              <a:tr h="295983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Elements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5983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Frequency Range(MHz)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88~108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5983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Channel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Specified 6MHz of FM Band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5983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Impedance(Ω)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75/300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5983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Gain(</a:t>
                      </a: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dBi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7.0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5983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VSWR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≤1.5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9992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Half Power Width(degrees)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± 32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5983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Front to Back Ratio(dB)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≥15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20889" name="Picture 57" descr="외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80" y="8594799"/>
            <a:ext cx="482600" cy="174625"/>
          </a:xfrm>
          <a:prstGeom prst="rect">
            <a:avLst/>
          </a:prstGeom>
          <a:noFill/>
        </p:spPr>
      </p:pic>
      <p:pic>
        <p:nvPicPr>
          <p:cNvPr id="120890" name="Picture 58" descr="기능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80" y="3440113"/>
            <a:ext cx="482600" cy="169862"/>
          </a:xfrm>
          <a:prstGeom prst="rect">
            <a:avLst/>
          </a:prstGeom>
          <a:noFill/>
        </p:spPr>
      </p:pic>
      <p:sp>
        <p:nvSpPr>
          <p:cNvPr id="120891" name="Text Box 59"/>
          <p:cNvSpPr txBox="1">
            <a:spLocks noChangeArrowheads="1"/>
          </p:cNvSpPr>
          <p:nvPr/>
        </p:nvSpPr>
        <p:spPr bwMode="auto">
          <a:xfrm>
            <a:off x="715367" y="3789363"/>
            <a:ext cx="5310188" cy="88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951" tIns="0" rIns="83951" bIns="41976">
            <a:spAutoFit/>
          </a:bodyPr>
          <a:lstStyle/>
          <a:p>
            <a:pPr marL="174625" indent="-174625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FM 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채널을 수신하므로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수신강도가 미약한 지역에 사용이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가능하다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174625" indent="-174625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전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후 방비 특성이 우수하다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174625" indent="-174625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선명한 음질을 수신한다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174625" indent="-174625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I 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은 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Stainless 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재질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, II 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알루미늄 재질</a:t>
            </a:r>
          </a:p>
        </p:txBody>
      </p:sp>
      <p:pic>
        <p:nvPicPr>
          <p:cNvPr id="120898" name="Picture 66" descr="FM-6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28799" y="1333550"/>
            <a:ext cx="3600401" cy="1384300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>
            <a:off x="1124744" y="2849669"/>
            <a:ext cx="3600400" cy="246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180975" indent="-180975" algn="l">
              <a:buClr>
                <a:srgbClr val="C00000"/>
              </a:buClr>
              <a:buFont typeface="Wingdings" pitchFamily="2" charset="2"/>
              <a:buChar char="l"/>
            </a:pPr>
            <a:r>
              <a:rPr lang="ko-KR" altLang="en-US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모델명 </a:t>
            </a:r>
            <a:r>
              <a:rPr lang="en-US" altLang="ko-KR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: FM-6A</a:t>
            </a:r>
            <a:endParaRPr lang="ko-KR" altLang="en-US" sz="10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Diplex Filter</a:t>
            </a:r>
            <a:endParaRPr lang="en-US" altLang="ko-KR"/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>
          <a:xfrm>
            <a:off x="3494088" y="2736850"/>
            <a:ext cx="2171700" cy="23495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lIns="83951" tIns="41976" rIns="83951" bIns="41976">
            <a:spAutoFit/>
          </a:bodyPr>
          <a:lstStyle/>
          <a:p>
            <a:pPr lvl="0" algn="r" defTabSz="839788">
              <a:spcBef>
                <a:spcPct val="50000"/>
              </a:spcBef>
              <a:defRPr/>
            </a:pPr>
            <a:r>
              <a:rPr lang="ko-KR" altLang="en-US" sz="1000" b="1">
                <a:latin typeface="굴림체"/>
                <a:ea typeface="굴림체"/>
              </a:rPr>
              <a:t>모델 </a:t>
            </a:r>
            <a:r>
              <a:rPr lang="en-US" altLang="ko-KR" sz="1000" b="1">
                <a:latin typeface="굴림체"/>
                <a:ea typeface="굴림체"/>
              </a:rPr>
              <a:t>: DPF-1000</a:t>
            </a:r>
            <a:endParaRPr lang="en-US" altLang="ko-KR" sz="1000" b="1">
              <a:latin typeface="굴림체"/>
              <a:ea typeface="굴림체"/>
            </a:endParaRPr>
          </a:p>
        </p:txBody>
      </p:sp>
      <p:pic>
        <p:nvPicPr>
          <p:cNvPr id="129028" name="Picture 4" descr="기능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50888" y="3441700"/>
            <a:ext cx="484187" cy="169863"/>
          </a:xfrm>
          <a:prstGeom prst="rect">
            <a:avLst/>
          </a:prstGeom>
          <a:noFill/>
        </p:spPr>
      </p:pic>
      <p:pic>
        <p:nvPicPr>
          <p:cNvPr id="129029" name="Picture 5" descr="사양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71525" y="4935538"/>
            <a:ext cx="460375" cy="171450"/>
          </a:xfrm>
          <a:prstGeom prst="rect">
            <a:avLst/>
          </a:prstGeom>
          <a:noFill/>
        </p:spPr>
      </p:pic>
      <p:sp>
        <p:nvSpPr>
          <p:cNvPr id="129030" name="Text Box 6"/>
          <p:cNvSpPr txBox="1">
            <a:spLocks noChangeArrowheads="1"/>
          </p:cNvSpPr>
          <p:nvPr/>
        </p:nvSpPr>
        <p:spPr>
          <a:xfrm>
            <a:off x="950913" y="3689350"/>
            <a:ext cx="5024437" cy="75565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lIns="83951" tIns="0" rIns="83951" bIns="41976">
            <a:spAutoFit/>
          </a:bodyPr>
          <a:lstStyle/>
          <a:p>
            <a:pPr marL="174625" lvl="0" indent="-174625" algn="just" defTabSz="839788">
              <a:lnSpc>
                <a:spcPct val="140000"/>
              </a:lnSpc>
              <a:spcBef>
                <a:spcPct val="50000"/>
              </a:spcBef>
              <a:buFont typeface="Wingdings"/>
              <a:buChar char="§"/>
              <a:defRPr/>
            </a:pPr>
            <a:r>
              <a:rPr lang="en-US" altLang="ko-KR" sz="1000">
                <a:latin typeface="Arial Rounded MT Bold"/>
                <a:ea typeface="HY헤드라인M"/>
              </a:rPr>
              <a:t>Forward </a:t>
            </a:r>
            <a:r>
              <a:rPr lang="ko-KR" altLang="en-US" sz="1000">
                <a:latin typeface="Arial Rounded MT Bold"/>
                <a:ea typeface="HY헤드라인M"/>
              </a:rPr>
              <a:t>신호와 </a:t>
            </a:r>
            <a:r>
              <a:rPr lang="en-US" altLang="ko-KR" sz="1000">
                <a:latin typeface="Arial Rounded MT Bold"/>
                <a:ea typeface="HY헤드라인M"/>
              </a:rPr>
              <a:t>Reverse </a:t>
            </a:r>
            <a:r>
              <a:rPr lang="ko-KR" altLang="en-US" sz="1000">
                <a:latin typeface="Arial Rounded MT Bold"/>
                <a:ea typeface="HY헤드라인M"/>
              </a:rPr>
              <a:t>신호를 필터링하여 </a:t>
            </a:r>
            <a:r>
              <a:rPr lang="en-US" altLang="ko-KR" sz="1000">
                <a:latin typeface="Arial Rounded MT Bold"/>
                <a:ea typeface="HY헤드라인M"/>
              </a:rPr>
              <a:t>Forward </a:t>
            </a:r>
            <a:r>
              <a:rPr lang="ko-KR" altLang="en-US" sz="1000">
                <a:latin typeface="Arial Rounded MT Bold"/>
                <a:ea typeface="HY헤드라인M"/>
              </a:rPr>
              <a:t>신호는 전송로 상에 보내고 </a:t>
            </a:r>
            <a:r>
              <a:rPr lang="en-US" altLang="ko-KR" sz="1000">
                <a:latin typeface="Arial Rounded MT Bold"/>
                <a:ea typeface="HY헤드라인M"/>
              </a:rPr>
              <a:t>Reverse </a:t>
            </a:r>
            <a:r>
              <a:rPr lang="ko-KR" altLang="en-US" sz="1000">
                <a:latin typeface="Arial Rounded MT Bold"/>
                <a:ea typeface="HY헤드라인M"/>
              </a:rPr>
              <a:t>신호는 </a:t>
            </a:r>
            <a:r>
              <a:rPr lang="en-US" altLang="ko-KR" sz="1000">
                <a:latin typeface="Arial Rounded MT Bold"/>
                <a:ea typeface="HY헤드라인M"/>
              </a:rPr>
              <a:t>Headend</a:t>
            </a:r>
            <a:r>
              <a:rPr lang="ko-KR" altLang="en-US" sz="1000">
                <a:latin typeface="Arial Rounded MT Bold"/>
                <a:ea typeface="HY헤드라인M"/>
              </a:rPr>
              <a:t>로 전송하기 위한 기기</a:t>
            </a:r>
            <a:endParaRPr lang="ko-KR" altLang="en-US" sz="1000">
              <a:latin typeface="Arial Rounded MT Bold"/>
              <a:ea typeface="HY헤드라인M"/>
            </a:endParaRPr>
          </a:p>
          <a:p>
            <a:pPr marL="174625" lvl="0" indent="-174625" algn="just" defTabSz="839788">
              <a:lnSpc>
                <a:spcPct val="140000"/>
              </a:lnSpc>
              <a:spcBef>
                <a:spcPct val="50000"/>
              </a:spcBef>
              <a:buFont typeface="Wingdings"/>
              <a:buChar char="§"/>
              <a:defRPr/>
            </a:pPr>
            <a:r>
              <a:rPr lang="en-US" altLang="ko-KR" sz="1000">
                <a:latin typeface="Arial Rounded MT Bold"/>
                <a:ea typeface="HY헤드라인M"/>
              </a:rPr>
              <a:t>1GHz </a:t>
            </a:r>
            <a:r>
              <a:rPr lang="ko-KR" altLang="en-US" sz="1000">
                <a:latin typeface="Arial Rounded MT Bold"/>
                <a:ea typeface="HY헤드라인M"/>
              </a:rPr>
              <a:t>광대역 주파수범위 수용</a:t>
            </a:r>
            <a:endParaRPr lang="ko-KR" altLang="en-US" sz="1000">
              <a:latin typeface="Arial Rounded MT Bold"/>
              <a:ea typeface="HY헤드라인M"/>
            </a:endParaRPr>
          </a:p>
        </p:txBody>
      </p:sp>
      <p:graphicFrame>
        <p:nvGraphicFramePr>
          <p:cNvPr id="129031" name="Group 7"/>
          <p:cNvGraphicFramePr>
            <a:graphicFrameLocks noGrp="1"/>
          </p:cNvGraphicFramePr>
          <p:nvPr>
            <p:ph idx="1"/>
          </p:nvPr>
        </p:nvGraphicFramePr>
        <p:xfrm>
          <a:off x="1052513" y="5351463"/>
          <a:ext cx="5419725" cy="1711325"/>
        </p:xfrm>
        <a:graphic>
          <a:graphicData uri="http://schemas.openxmlformats.org/drawingml/2006/table">
            <a:tbl>
              <a:tblGrid>
                <a:gridCol w="863600"/>
                <a:gridCol w="862012"/>
                <a:gridCol w="1231900"/>
                <a:gridCol w="1230313"/>
                <a:gridCol w="1231900"/>
              </a:tblGrid>
              <a:tr h="244475">
                <a:tc gridSpan="2">
                  <a:txBody>
                    <a:bodyPr vert="horz" lIns="83951" tIns="41976" rIns="83951" bIns="41976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Description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 h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Unit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Specification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Remarks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</a:tr>
              <a:tr h="244475">
                <a:tc rowSpan="2">
                  <a:txBody>
                    <a:bodyPr vert="horz" lIns="83951" tIns="41976" rIns="83951" bIns="41976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Frequency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l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Forward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MHz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54~1,000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l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ko-KR" altLang="ko-KR" sz="9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v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l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Reverse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MHz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5~42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l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ko-KR" altLang="ko-KR" sz="9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gridSpan="2">
                  <a:txBody>
                    <a:bodyPr vert="horz" lIns="83951" tIns="41976" rIns="83951" bIns="41976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Band Isolation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dB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40 </a:t>
                      </a:r>
                      <a:r>
                        <a:rPr kumimoji="1" lang="ko-KR" altLang="en-US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이상</a:t>
                      </a:r>
                      <a:endParaRPr kumimoji="1" lang="ko-KR" altLang="en-US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l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ko-KR" altLang="ko-KR" sz="9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gridSpan="2">
                  <a:txBody>
                    <a:bodyPr vert="horz" lIns="83951" tIns="41976" rIns="83951" bIns="41976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Return Loss (In/Out)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dB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16 </a:t>
                      </a:r>
                      <a:r>
                        <a:rPr kumimoji="1" lang="ko-KR" altLang="en-US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이상</a:t>
                      </a:r>
                      <a:endParaRPr kumimoji="1" lang="ko-KR" altLang="en-US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l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ko-KR" altLang="ko-KR" sz="9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gridSpan="2">
                  <a:txBody>
                    <a:bodyPr vert="horz" lIns="83951" tIns="41976" rIns="83951" bIns="41976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Insertion Loss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dB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1.5 </a:t>
                      </a:r>
                      <a:r>
                        <a:rPr kumimoji="1" lang="ko-KR" altLang="en-US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이내</a:t>
                      </a:r>
                      <a:endParaRPr kumimoji="1" lang="ko-KR" altLang="en-US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l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ko-KR" altLang="ko-KR" sz="9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gridSpan="2">
                  <a:txBody>
                    <a:bodyPr vert="horz" lIns="83951" tIns="41976" rIns="83951" bIns="41976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Temperature Range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℃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0~50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l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ko-KR" altLang="ko-KR" sz="9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9076" name="Picture 52" descr="외관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71525" y="7539038"/>
            <a:ext cx="438150" cy="160337"/>
          </a:xfrm>
          <a:prstGeom prst="rect">
            <a:avLst/>
          </a:prstGeom>
          <a:noFill/>
        </p:spPr>
      </p:pic>
      <p:sp>
        <p:nvSpPr>
          <p:cNvPr id="129077" name="Text Box 53"/>
          <p:cNvSpPr txBox="1">
            <a:spLocks noChangeArrowheads="1"/>
          </p:cNvSpPr>
          <p:nvPr/>
        </p:nvSpPr>
        <p:spPr>
          <a:xfrm>
            <a:off x="750888" y="7931150"/>
            <a:ext cx="5202237" cy="1905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lIns="77075" tIns="0" rIns="77075" bIns="38538">
            <a:spAutoFit/>
          </a:bodyPr>
          <a:lstStyle/>
          <a:p>
            <a:pPr marL="160338" lvl="0" indent="-160338" algn="l" defTabSz="771525">
              <a:spcBef>
                <a:spcPct val="50000"/>
              </a:spcBef>
              <a:buFont typeface="Wingdings"/>
              <a:buChar char="§"/>
              <a:defRPr/>
            </a:pPr>
            <a:r>
              <a:rPr lang="en-US" altLang="ko-KR" sz="1000">
                <a:latin typeface="Arial Rounded MT Bold"/>
                <a:ea typeface="HY헤드라인M"/>
              </a:rPr>
              <a:t>482mm(W) x 44mm(H) x 260mm(D)</a:t>
            </a:r>
            <a:endParaRPr lang="en-US" altLang="ko-KR" sz="1000">
              <a:latin typeface="Arial Rounded MT Bold"/>
              <a:ea typeface="HY헤드라인M"/>
            </a:endParaRPr>
          </a:p>
        </p:txBody>
      </p:sp>
      <p:pic>
        <p:nvPicPr>
          <p:cNvPr id="129078" name="Picture 54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916113" y="1922463"/>
            <a:ext cx="3095625" cy="582612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 sz="2200"/>
              <a:t>HD ENCODER &amp; 8VSB MODULATOR</a:t>
            </a:r>
            <a:endParaRPr lang="en-US" altLang="ko-KR" sz="2200"/>
          </a:p>
        </p:txBody>
      </p:sp>
      <p:pic>
        <p:nvPicPr>
          <p:cNvPr id="155652" name="Picture 4" descr="DYT-HD200N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955800" y="1712913"/>
            <a:ext cx="2986088" cy="955675"/>
          </a:xfrm>
          <a:prstGeom prst="rect">
            <a:avLst/>
          </a:prstGeom>
          <a:noFill/>
        </p:spPr>
      </p:pic>
      <p:pic>
        <p:nvPicPr>
          <p:cNvPr id="155653" name="Picture 5" descr="기능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60413" y="3081338"/>
            <a:ext cx="482600" cy="171450"/>
          </a:xfrm>
          <a:prstGeom prst="rect">
            <a:avLst/>
          </a:prstGeom>
          <a:noFill/>
        </p:spPr>
      </p:pic>
      <p:sp>
        <p:nvSpPr>
          <p:cNvPr id="155654" name="Text Box 6"/>
          <p:cNvSpPr txBox="1">
            <a:spLocks noChangeArrowheads="1"/>
          </p:cNvSpPr>
          <p:nvPr/>
        </p:nvSpPr>
        <p:spPr>
          <a:xfrm>
            <a:off x="828675" y="3267075"/>
            <a:ext cx="5527675" cy="1450975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lIns="83951" tIns="0" rIns="83951" bIns="41976">
            <a:spAutoFit/>
          </a:bodyPr>
          <a:lstStyle/>
          <a:p>
            <a:pPr marL="174625" lvl="0" indent="-174625" algn="l" defTabSz="839788">
              <a:spcBef>
                <a:spcPct val="50000"/>
              </a:spcBef>
              <a:buFont typeface="Wingdings"/>
              <a:buChar char="§"/>
              <a:defRPr/>
            </a:pPr>
            <a:r>
              <a:rPr lang="en-US" altLang="ko-KR" sz="800">
                <a:latin typeface="Arial Rounded MT Bold"/>
                <a:ea typeface="HY헤드라인M"/>
              </a:rPr>
              <a:t>MPEG-2 HD</a:t>
            </a:r>
            <a:r>
              <a:rPr lang="ko-KR" altLang="en-US" sz="800">
                <a:latin typeface="Arial Rounded MT Bold"/>
                <a:ea typeface="HY헤드라인M"/>
              </a:rPr>
              <a:t>급 인코딩과 </a:t>
            </a:r>
            <a:r>
              <a:rPr lang="en-US" altLang="ko-KR" sz="800">
                <a:latin typeface="Arial Rounded MT Bold"/>
                <a:ea typeface="HY헤드라인M"/>
              </a:rPr>
              <a:t>ATSC DTV </a:t>
            </a:r>
            <a:r>
              <a:rPr lang="ko-KR" altLang="en-US" sz="800">
                <a:latin typeface="Arial Rounded MT Bold"/>
                <a:ea typeface="HY헤드라인M"/>
              </a:rPr>
              <a:t>신호 전송을 위한 기기이며</a:t>
            </a:r>
            <a:r>
              <a:rPr lang="en-US" altLang="ko-KR" sz="800">
                <a:latin typeface="Arial Rounded MT Bold"/>
                <a:ea typeface="HY헤드라인M"/>
              </a:rPr>
              <a:t>, </a:t>
            </a:r>
            <a:r>
              <a:rPr lang="ko-KR" altLang="en-US" sz="800">
                <a:latin typeface="Arial Rounded MT Bold"/>
                <a:ea typeface="HY헤드라인M"/>
              </a:rPr>
              <a:t>지상파 </a:t>
            </a:r>
            <a:r>
              <a:rPr lang="en-US" altLang="ko-KR" sz="800">
                <a:latin typeface="Arial Rounded MT Bold"/>
                <a:ea typeface="HY헤드라인M"/>
              </a:rPr>
              <a:t>DTV</a:t>
            </a:r>
            <a:r>
              <a:rPr lang="ko-KR" altLang="en-US" sz="800">
                <a:latin typeface="Arial Rounded MT Bold"/>
                <a:ea typeface="HY헤드라인M"/>
              </a:rPr>
              <a:t>네트워크</a:t>
            </a:r>
            <a:r>
              <a:rPr lang="en-US" altLang="ko-KR" sz="800">
                <a:latin typeface="Arial Rounded MT Bold"/>
                <a:ea typeface="HY헤드라인M"/>
              </a:rPr>
              <a:t>, </a:t>
            </a:r>
            <a:r>
              <a:rPr lang="ko-KR" altLang="en-US" sz="800">
                <a:latin typeface="Arial Rounded MT Bold"/>
                <a:ea typeface="HY헤드라인M"/>
              </a:rPr>
              <a:t>디지털 지상파 방송 시스템</a:t>
            </a:r>
            <a:r>
              <a:rPr lang="en-US" altLang="ko-KR" sz="800">
                <a:latin typeface="Arial Rounded MT Bold"/>
                <a:ea typeface="HY헤드라인M"/>
              </a:rPr>
              <a:t>, MATV </a:t>
            </a:r>
            <a:r>
              <a:rPr lang="ko-KR" altLang="en-US" sz="800">
                <a:latin typeface="Arial Rounded MT Bold"/>
                <a:ea typeface="HY헤드라인M"/>
              </a:rPr>
              <a:t>시스템</a:t>
            </a:r>
            <a:r>
              <a:rPr lang="en-US" altLang="ko-KR" sz="800">
                <a:latin typeface="Arial Rounded MT Bold"/>
                <a:ea typeface="HY헤드라인M"/>
              </a:rPr>
              <a:t>, </a:t>
            </a:r>
            <a:r>
              <a:rPr lang="ko-KR" altLang="en-US" sz="800">
                <a:latin typeface="Arial Rounded MT Bold"/>
                <a:ea typeface="HY헤드라인M"/>
              </a:rPr>
              <a:t>케이블</a:t>
            </a:r>
            <a:r>
              <a:rPr lang="en-US" altLang="ko-KR" sz="800">
                <a:latin typeface="Arial Rounded MT Bold"/>
                <a:ea typeface="HY헤드라인M"/>
              </a:rPr>
              <a:t>TV </a:t>
            </a:r>
            <a:r>
              <a:rPr lang="ko-KR" altLang="en-US" sz="800">
                <a:latin typeface="Arial Rounded MT Bold"/>
                <a:ea typeface="HY헤드라인M"/>
              </a:rPr>
              <a:t>시스템 등 모든 형태의 </a:t>
            </a:r>
            <a:r>
              <a:rPr lang="en-US" altLang="ko-KR" sz="800">
                <a:latin typeface="Arial Rounded MT Bold"/>
                <a:ea typeface="HY헤드라인M"/>
              </a:rPr>
              <a:t>HD</a:t>
            </a:r>
            <a:r>
              <a:rPr lang="ko-KR" altLang="en-US" sz="800">
                <a:latin typeface="Arial Rounded MT Bold"/>
                <a:ea typeface="HY헤드라인M"/>
              </a:rPr>
              <a:t>급 인코딩 및 </a:t>
            </a:r>
            <a:r>
              <a:rPr lang="en-US" altLang="ko-KR" sz="800">
                <a:latin typeface="Arial Rounded MT Bold"/>
                <a:ea typeface="HY헤드라인M"/>
              </a:rPr>
              <a:t>DTV </a:t>
            </a:r>
            <a:r>
              <a:rPr lang="ko-KR" altLang="en-US" sz="800">
                <a:latin typeface="Arial Rounded MT Bold"/>
                <a:ea typeface="HY헤드라인M"/>
              </a:rPr>
              <a:t>신호 전송 시스템에서 광범위하게 활용할 수 있다</a:t>
            </a:r>
            <a:r>
              <a:rPr lang="en-US" altLang="ko-KR" sz="800">
                <a:latin typeface="Arial Rounded MT Bold"/>
                <a:ea typeface="HY헤드라인M"/>
              </a:rPr>
              <a:t>. </a:t>
            </a:r>
            <a:endParaRPr lang="en-US" altLang="ko-KR" sz="800">
              <a:latin typeface="Arial Rounded MT Bold"/>
              <a:ea typeface="HY헤드라인M"/>
            </a:endParaRPr>
          </a:p>
          <a:p>
            <a:pPr marL="174625" lvl="0" indent="-174625" algn="l" defTabSz="839788">
              <a:spcBef>
                <a:spcPct val="50000"/>
              </a:spcBef>
              <a:buFont typeface="Wingdings"/>
              <a:buChar char="§"/>
              <a:defRPr/>
            </a:pPr>
            <a:r>
              <a:rPr lang="en-US" altLang="ko-KR" sz="800">
                <a:latin typeface="Arial Rounded MT Bold"/>
                <a:ea typeface="HY헤드라인M"/>
              </a:rPr>
              <a:t>MPEG-2 HD </a:t>
            </a:r>
            <a:r>
              <a:rPr lang="ko-KR" altLang="en-US" sz="800">
                <a:latin typeface="Arial Rounded MT Bold"/>
                <a:ea typeface="HY헤드라인M"/>
              </a:rPr>
              <a:t>인코더부</a:t>
            </a:r>
            <a:r>
              <a:rPr lang="en-US" altLang="ko-KR" sz="800">
                <a:latin typeface="Arial Rounded MT Bold"/>
                <a:ea typeface="HY헤드라인M"/>
              </a:rPr>
              <a:t>, 8-VSB </a:t>
            </a:r>
            <a:r>
              <a:rPr lang="ko-KR" altLang="en-US" sz="800">
                <a:latin typeface="Arial Rounded MT Bold"/>
                <a:ea typeface="HY헤드라인M"/>
              </a:rPr>
              <a:t>변조부</a:t>
            </a:r>
            <a:r>
              <a:rPr lang="en-US" altLang="ko-KR" sz="800">
                <a:latin typeface="Arial Rounded MT Bold"/>
                <a:ea typeface="HY헤드라인M"/>
              </a:rPr>
              <a:t>, RF UP CONVERTER</a:t>
            </a:r>
            <a:r>
              <a:rPr lang="ko-KR" altLang="en-US" sz="800">
                <a:latin typeface="Arial Rounded MT Bold"/>
                <a:ea typeface="HY헤드라인M"/>
              </a:rPr>
              <a:t>부로 구성되어 있으며</a:t>
            </a:r>
            <a:r>
              <a:rPr lang="en-US" altLang="ko-KR" sz="800">
                <a:latin typeface="Arial Rounded MT Bold"/>
                <a:ea typeface="HY헤드라인M"/>
              </a:rPr>
              <a:t>, MPEG-2 HD </a:t>
            </a:r>
            <a:r>
              <a:rPr lang="ko-KR" altLang="en-US" sz="800">
                <a:latin typeface="Arial Rounded MT Bold"/>
                <a:ea typeface="HY헤드라인M"/>
              </a:rPr>
              <a:t>인코딩 및 </a:t>
            </a:r>
            <a:r>
              <a:rPr lang="en-US" altLang="ko-KR" sz="800">
                <a:latin typeface="Arial Rounded MT Bold"/>
                <a:ea typeface="HY헤드라인M"/>
              </a:rPr>
              <a:t>8-VSB </a:t>
            </a:r>
            <a:r>
              <a:rPr lang="ko-KR" altLang="en-US" sz="800">
                <a:latin typeface="Arial Rounded MT Bold"/>
                <a:ea typeface="HY헤드라인M"/>
              </a:rPr>
              <a:t>변조의 듀얼 기능을 제공하며</a:t>
            </a:r>
            <a:r>
              <a:rPr lang="en-US" altLang="ko-KR" sz="800">
                <a:latin typeface="Arial Rounded MT Bold"/>
                <a:ea typeface="HY헤드라인M"/>
              </a:rPr>
              <a:t>, DTV </a:t>
            </a:r>
            <a:r>
              <a:rPr lang="ko-KR" altLang="en-US" sz="800">
                <a:latin typeface="Arial Rounded MT Bold"/>
                <a:ea typeface="HY헤드라인M"/>
              </a:rPr>
              <a:t>신호 전송을 위한 </a:t>
            </a:r>
            <a:r>
              <a:rPr lang="en-US" altLang="ko-KR" sz="800">
                <a:latin typeface="Arial Rounded MT Bold"/>
                <a:ea typeface="HY헤드라인M"/>
              </a:rPr>
              <a:t>VHF/UHF RF </a:t>
            </a:r>
            <a:r>
              <a:rPr lang="ko-KR" altLang="en-US" sz="800">
                <a:latin typeface="Arial Rounded MT Bold"/>
                <a:ea typeface="HY헤드라인M"/>
              </a:rPr>
              <a:t>대역을 지원한다</a:t>
            </a:r>
            <a:r>
              <a:rPr lang="en-US" altLang="ko-KR" sz="800">
                <a:latin typeface="Arial Rounded MT Bold"/>
                <a:ea typeface="HY헤드라인M"/>
              </a:rPr>
              <a:t>.</a:t>
            </a:r>
            <a:endParaRPr lang="en-US" altLang="ko-KR" sz="800">
              <a:latin typeface="Arial Rounded MT Bold"/>
              <a:ea typeface="HY헤드라인M"/>
            </a:endParaRPr>
          </a:p>
          <a:p>
            <a:pPr marL="174625" lvl="0" indent="-174625" algn="l" defTabSz="839788">
              <a:spcBef>
                <a:spcPct val="50000"/>
              </a:spcBef>
              <a:buFont typeface="Wingdings"/>
              <a:buChar char="§"/>
              <a:defRPr/>
            </a:pPr>
            <a:r>
              <a:rPr lang="en-US" altLang="ko-KR" sz="800">
                <a:latin typeface="Arial Rounded MT Bold"/>
                <a:ea typeface="HY헤드라인M"/>
              </a:rPr>
              <a:t>MPEG-2 HD ENCODING, AC-3,  MPEG 1 LAYER 2 AUDIO SUPPORT</a:t>
            </a:r>
            <a:endParaRPr lang="en-US" altLang="ko-KR" sz="800">
              <a:latin typeface="Arial Rounded MT Bold"/>
              <a:ea typeface="HY헤드라인M"/>
            </a:endParaRPr>
          </a:p>
          <a:p>
            <a:pPr marL="174625" lvl="0" indent="-174625" algn="l" defTabSz="839788">
              <a:spcBef>
                <a:spcPct val="50000"/>
              </a:spcBef>
              <a:buFont typeface="Wingdings"/>
              <a:buChar char="§"/>
              <a:defRPr/>
            </a:pPr>
            <a:r>
              <a:rPr lang="en-US" altLang="ko-KR" sz="800">
                <a:latin typeface="Arial Rounded MT Bold"/>
                <a:ea typeface="HY헤드라인M"/>
              </a:rPr>
              <a:t>INPUT CONNECTION : HDMI, ASI, HD-SDI, COMPONENT AND CVBS</a:t>
            </a:r>
            <a:endParaRPr lang="en-US" altLang="ko-KR" sz="800">
              <a:latin typeface="Arial Rounded MT Bold"/>
              <a:ea typeface="HY헤드라인M"/>
            </a:endParaRPr>
          </a:p>
          <a:p>
            <a:pPr marL="174625" lvl="0" indent="-174625" algn="l" defTabSz="839788">
              <a:spcBef>
                <a:spcPct val="50000"/>
              </a:spcBef>
              <a:buFont typeface="Wingdings"/>
              <a:buChar char="§"/>
              <a:defRPr/>
            </a:pPr>
            <a:r>
              <a:rPr lang="en-US" altLang="ko-KR" sz="800">
                <a:latin typeface="Arial Rounded MT Bold"/>
                <a:ea typeface="HY헤드라인M"/>
              </a:rPr>
              <a:t>RESOLUTION : MPEG-2 MP@HL, MP@H14L, MP@ML, 422P@ML SUPPORT</a:t>
            </a:r>
            <a:endParaRPr lang="en-US" altLang="ko-KR" sz="800">
              <a:latin typeface="Arial Rounded MT Bold"/>
              <a:ea typeface="HY헤드라인M"/>
            </a:endParaRPr>
          </a:p>
          <a:p>
            <a:pPr marL="174625" lvl="0" indent="-174625" algn="l" defTabSz="839788">
              <a:spcBef>
                <a:spcPct val="50000"/>
              </a:spcBef>
              <a:buFont typeface="Wingdings"/>
              <a:buChar char="§"/>
              <a:defRPr/>
            </a:pPr>
            <a:r>
              <a:rPr lang="en-US" altLang="ko-KR" sz="800">
                <a:latin typeface="Arial Rounded MT Bold"/>
                <a:ea typeface="HY헤드라인M"/>
              </a:rPr>
              <a:t>MER : &gt;34dB WITHOUT Eq. / OUTPUT POWER LEVEL : 100~115dBmV</a:t>
            </a:r>
            <a:endParaRPr lang="en-US" altLang="ko-KR" sz="800">
              <a:latin typeface="Arial Rounded MT Bold"/>
              <a:ea typeface="HY헤드라인M"/>
            </a:endParaRPr>
          </a:p>
        </p:txBody>
      </p:sp>
      <p:pic>
        <p:nvPicPr>
          <p:cNvPr id="155655" name="Picture 7" descr="사양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71525" y="4756150"/>
            <a:ext cx="460375" cy="171450"/>
          </a:xfrm>
          <a:prstGeom prst="rect">
            <a:avLst/>
          </a:prstGeom>
          <a:noFill/>
        </p:spPr>
      </p:pic>
      <p:graphicFrame>
        <p:nvGraphicFramePr>
          <p:cNvPr id="155748" name="Group 100"/>
          <p:cNvGraphicFramePr>
            <a:graphicFrameLocks noGrp="1"/>
          </p:cNvGraphicFramePr>
          <p:nvPr/>
        </p:nvGraphicFramePr>
        <p:xfrm>
          <a:off x="836613" y="5000625"/>
          <a:ext cx="5545137" cy="4340721"/>
        </p:xfrm>
        <a:graphic>
          <a:graphicData uri="http://schemas.openxmlformats.org/drawingml/2006/table">
            <a:tbl>
              <a:tblGrid>
                <a:gridCol w="982662"/>
                <a:gridCol w="2281238"/>
                <a:gridCol w="2281237"/>
              </a:tblGrid>
              <a:tr h="134938"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ko-KR" altLang="ko-KR" sz="7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Description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Specification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</a:tr>
              <a:tr h="134938">
                <a:tc rowSpan="5"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Modulator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Standard (Scheme)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ATSC A.53 (B-VSB)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 v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Symbol Rate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10.762MSps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 v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Bit Rate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19.392Mbps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 v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MER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&gt;34dB (Without Eq.)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 v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Channel Bandwith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6MHz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 rowSpan="10"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RF In/Out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Input Interface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S-Video, CVBS, HD-SDI, HDMI, Component, ASI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 v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Output Frequency Range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54~864MHz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 v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RF Output Level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100~115dBmV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 v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Spurious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&lt; -60dB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 v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Frequency Tolerance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&lt; </a:t>
                      </a:r>
                      <a:r>
                        <a:rPr kumimoji="0" lang="en-US" altLang="ko-KR" sz="7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±5ppm</a:t>
                      </a:r>
                      <a:endParaRPr kumimoji="0" lang="en-US" altLang="ko-KR" sz="700" b="0" i="0" u="none" strike="noStrike" cap="none" normalizeH="0" baseline="0">
                        <a:solidFill>
                          <a:srgbClr val="000000"/>
                        </a:solidFill>
                        <a:latin typeface="굴림체"/>
                        <a:ea typeface="굴림체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 v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Phase noise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Typical -90dB@10KHz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 v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Frequency Response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&lt; </a:t>
                      </a:r>
                      <a:r>
                        <a:rPr kumimoji="0" lang="en-US" altLang="ko-KR" sz="7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±0.5dB</a:t>
                      </a:r>
                      <a:endParaRPr kumimoji="0" lang="en-US" altLang="ko-KR" sz="700" b="0" i="0" u="none" strike="noStrike" cap="none" normalizeH="0" baseline="0">
                        <a:solidFill>
                          <a:srgbClr val="000000"/>
                        </a:solidFill>
                        <a:latin typeface="굴림체"/>
                        <a:ea typeface="굴림체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 v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Group Delay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&lt; </a:t>
                      </a:r>
                      <a:r>
                        <a:rPr kumimoji="0" lang="en-US" altLang="ko-KR" sz="7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±50ns</a:t>
                      </a:r>
                      <a:endParaRPr kumimoji="0" lang="en-US" altLang="ko-KR" sz="700" b="0" i="0" u="none" strike="noStrike" cap="none" normalizeH="0" baseline="0">
                        <a:solidFill>
                          <a:srgbClr val="000000"/>
                        </a:solidFill>
                        <a:latin typeface="굴림체"/>
                        <a:ea typeface="굴림체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 v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Return Loss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&gt; 15dB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 v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Connector Type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75Ω F-type Connector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 rowSpan="7"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Mechanical and power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Power Input Voltage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AC 90~260V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 v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Operating Temperature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0~60 ℃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 v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Storage Temperature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-40~70 ℃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 v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Vibration and Shock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In accordance with MIL-STD-810D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 v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Dimensions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423(W) × 44(H) × 403(D)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 v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Rack Mount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1RU (19</a:t>
                      </a: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Arial"/>
                          <a:ea typeface="굴림"/>
                        </a:rPr>
                        <a:t>”</a:t>
                      </a: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 RACK)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 v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Power Consumption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35W Max.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5744" name="Text Box 96"/>
          <p:cNvSpPr txBox="1">
            <a:spLocks noChangeArrowheads="1"/>
          </p:cNvSpPr>
          <p:nvPr/>
        </p:nvSpPr>
        <p:spPr>
          <a:xfrm>
            <a:off x="3494088" y="2720975"/>
            <a:ext cx="2171700" cy="23495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lIns="83951" tIns="41976" rIns="83951" bIns="41976">
            <a:spAutoFit/>
          </a:bodyPr>
          <a:lstStyle/>
          <a:p>
            <a:pPr lvl="0" algn="r" defTabSz="839788">
              <a:spcBef>
                <a:spcPct val="50000"/>
              </a:spcBef>
              <a:defRPr/>
            </a:pPr>
            <a:r>
              <a:rPr lang="ko-KR" altLang="en-US" sz="1000" b="1">
                <a:latin typeface="굴림체"/>
                <a:ea typeface="굴림체"/>
              </a:rPr>
              <a:t>모델 </a:t>
            </a:r>
            <a:r>
              <a:rPr lang="en-US" altLang="ko-KR" sz="1000" b="1">
                <a:latin typeface="굴림체"/>
                <a:ea typeface="굴림체"/>
              </a:rPr>
              <a:t>: DYT-HD200N</a:t>
            </a:r>
            <a:endParaRPr lang="en-US" altLang="ko-KR" sz="1000" b="1">
              <a:latin typeface="굴림체"/>
              <a:ea typeface="굴림체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 sz="2200"/>
              <a:t>SD ENCODER &amp; 8VSB MODULATOR</a:t>
            </a:r>
            <a:endParaRPr lang="en-US" altLang="ko-KR" sz="2200"/>
          </a:p>
        </p:txBody>
      </p:sp>
      <p:pic>
        <p:nvPicPr>
          <p:cNvPr id="153604" name="Picture 4" descr="DYT-AT100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916113" y="1695450"/>
            <a:ext cx="3168650" cy="1025525"/>
          </a:xfrm>
          <a:prstGeom prst="rect">
            <a:avLst/>
          </a:prstGeom>
          <a:noFill/>
        </p:spPr>
      </p:pic>
      <p:pic>
        <p:nvPicPr>
          <p:cNvPr id="153605" name="Picture 5" descr="기능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60413" y="3038475"/>
            <a:ext cx="482600" cy="171450"/>
          </a:xfrm>
          <a:prstGeom prst="rect">
            <a:avLst/>
          </a:prstGeom>
          <a:noFill/>
        </p:spPr>
      </p:pic>
      <p:sp>
        <p:nvSpPr>
          <p:cNvPr id="153606" name="Text Box 6"/>
          <p:cNvSpPr txBox="1">
            <a:spLocks noChangeArrowheads="1"/>
          </p:cNvSpPr>
          <p:nvPr/>
        </p:nvSpPr>
        <p:spPr>
          <a:xfrm>
            <a:off x="828675" y="3286125"/>
            <a:ext cx="5527675" cy="1450975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lIns="83951" tIns="0" rIns="83951" bIns="41976">
            <a:spAutoFit/>
          </a:bodyPr>
          <a:lstStyle/>
          <a:p>
            <a:pPr marL="174625" lvl="0" indent="-174625" algn="l" defTabSz="839788">
              <a:spcBef>
                <a:spcPct val="50000"/>
              </a:spcBef>
              <a:buFont typeface="Wingdings"/>
              <a:buChar char="§"/>
              <a:defRPr/>
            </a:pPr>
            <a:r>
              <a:rPr lang="en-US" altLang="ko-KR" sz="800">
                <a:latin typeface="Arial Rounded MT Bold"/>
                <a:ea typeface="HY헤드라인M"/>
              </a:rPr>
              <a:t>MPEG-2 SD</a:t>
            </a:r>
            <a:r>
              <a:rPr lang="ko-KR" altLang="en-US" sz="800">
                <a:latin typeface="Arial Rounded MT Bold"/>
                <a:ea typeface="HY헤드라인M"/>
              </a:rPr>
              <a:t>급 인코딩과 </a:t>
            </a:r>
            <a:r>
              <a:rPr lang="en-US" altLang="ko-KR" sz="800">
                <a:latin typeface="Arial Rounded MT Bold"/>
                <a:ea typeface="HY헤드라인M"/>
              </a:rPr>
              <a:t>ATSC DTV </a:t>
            </a:r>
            <a:r>
              <a:rPr lang="ko-KR" altLang="en-US" sz="800">
                <a:latin typeface="Arial Rounded MT Bold"/>
                <a:ea typeface="HY헤드라인M"/>
              </a:rPr>
              <a:t>신호 전송을 위한 기기이며</a:t>
            </a:r>
            <a:r>
              <a:rPr lang="en-US" altLang="ko-KR" sz="800">
                <a:latin typeface="Arial Rounded MT Bold"/>
                <a:ea typeface="HY헤드라인M"/>
              </a:rPr>
              <a:t>, </a:t>
            </a:r>
            <a:r>
              <a:rPr lang="ko-KR" altLang="en-US" sz="800">
                <a:latin typeface="Arial Rounded MT Bold"/>
                <a:ea typeface="HY헤드라인M"/>
              </a:rPr>
              <a:t>지상파 </a:t>
            </a:r>
            <a:r>
              <a:rPr lang="en-US" altLang="ko-KR" sz="800">
                <a:latin typeface="Arial Rounded MT Bold"/>
                <a:ea typeface="HY헤드라인M"/>
              </a:rPr>
              <a:t>DTV</a:t>
            </a:r>
            <a:r>
              <a:rPr lang="ko-KR" altLang="en-US" sz="800">
                <a:latin typeface="Arial Rounded MT Bold"/>
                <a:ea typeface="HY헤드라인M"/>
              </a:rPr>
              <a:t>네트워크</a:t>
            </a:r>
            <a:r>
              <a:rPr lang="en-US" altLang="ko-KR" sz="800">
                <a:latin typeface="Arial Rounded MT Bold"/>
                <a:ea typeface="HY헤드라인M"/>
              </a:rPr>
              <a:t>, </a:t>
            </a:r>
            <a:r>
              <a:rPr lang="ko-KR" altLang="en-US" sz="800">
                <a:latin typeface="Arial Rounded MT Bold"/>
                <a:ea typeface="HY헤드라인M"/>
              </a:rPr>
              <a:t>디지털 지상파 방송 시스템</a:t>
            </a:r>
            <a:r>
              <a:rPr lang="en-US" altLang="ko-KR" sz="800">
                <a:latin typeface="Arial Rounded MT Bold"/>
                <a:ea typeface="HY헤드라인M"/>
              </a:rPr>
              <a:t>, MATV </a:t>
            </a:r>
            <a:r>
              <a:rPr lang="ko-KR" altLang="en-US" sz="800">
                <a:latin typeface="Arial Rounded MT Bold"/>
                <a:ea typeface="HY헤드라인M"/>
              </a:rPr>
              <a:t>시스템</a:t>
            </a:r>
            <a:r>
              <a:rPr lang="en-US" altLang="ko-KR" sz="800">
                <a:latin typeface="Arial Rounded MT Bold"/>
                <a:ea typeface="HY헤드라인M"/>
              </a:rPr>
              <a:t>, </a:t>
            </a:r>
            <a:r>
              <a:rPr lang="ko-KR" altLang="en-US" sz="800">
                <a:latin typeface="Arial Rounded MT Bold"/>
                <a:ea typeface="HY헤드라인M"/>
              </a:rPr>
              <a:t>케이블</a:t>
            </a:r>
            <a:r>
              <a:rPr lang="en-US" altLang="ko-KR" sz="800">
                <a:latin typeface="Arial Rounded MT Bold"/>
                <a:ea typeface="HY헤드라인M"/>
              </a:rPr>
              <a:t>TV </a:t>
            </a:r>
            <a:r>
              <a:rPr lang="ko-KR" altLang="en-US" sz="800">
                <a:latin typeface="Arial Rounded MT Bold"/>
                <a:ea typeface="HY헤드라인M"/>
              </a:rPr>
              <a:t>시스템 등 모든 형태의 </a:t>
            </a:r>
            <a:r>
              <a:rPr lang="en-US" altLang="ko-KR" sz="800">
                <a:latin typeface="Arial Rounded MT Bold"/>
                <a:ea typeface="HY헤드라인M"/>
              </a:rPr>
              <a:t>SD</a:t>
            </a:r>
            <a:r>
              <a:rPr lang="ko-KR" altLang="en-US" sz="800">
                <a:latin typeface="Arial Rounded MT Bold"/>
                <a:ea typeface="HY헤드라인M"/>
              </a:rPr>
              <a:t>급 인코딩 및 </a:t>
            </a:r>
            <a:r>
              <a:rPr lang="en-US" altLang="ko-KR" sz="800">
                <a:latin typeface="Arial Rounded MT Bold"/>
                <a:ea typeface="HY헤드라인M"/>
              </a:rPr>
              <a:t>DTV </a:t>
            </a:r>
            <a:r>
              <a:rPr lang="ko-KR" altLang="en-US" sz="800">
                <a:latin typeface="Arial Rounded MT Bold"/>
                <a:ea typeface="HY헤드라인M"/>
              </a:rPr>
              <a:t>신호 전송 시스템에서 광범위하게 활용할 수 있다</a:t>
            </a:r>
            <a:r>
              <a:rPr lang="en-US" altLang="ko-KR" sz="800">
                <a:latin typeface="Arial Rounded MT Bold"/>
                <a:ea typeface="HY헤드라인M"/>
              </a:rPr>
              <a:t>. </a:t>
            </a:r>
            <a:endParaRPr lang="en-US" altLang="ko-KR" sz="800">
              <a:latin typeface="Arial Rounded MT Bold"/>
              <a:ea typeface="HY헤드라인M"/>
            </a:endParaRPr>
          </a:p>
          <a:p>
            <a:pPr marL="174625" lvl="0" indent="-174625" algn="l" defTabSz="839788">
              <a:spcBef>
                <a:spcPct val="50000"/>
              </a:spcBef>
              <a:buFont typeface="Wingdings"/>
              <a:buChar char="§"/>
              <a:defRPr/>
            </a:pPr>
            <a:r>
              <a:rPr lang="en-US" altLang="ko-KR" sz="800">
                <a:latin typeface="Arial Rounded MT Bold"/>
                <a:ea typeface="HY헤드라인M"/>
              </a:rPr>
              <a:t>MPEG-2 SD </a:t>
            </a:r>
            <a:r>
              <a:rPr lang="ko-KR" altLang="en-US" sz="800">
                <a:latin typeface="Arial Rounded MT Bold"/>
                <a:ea typeface="HY헤드라인M"/>
              </a:rPr>
              <a:t>인코더부</a:t>
            </a:r>
            <a:r>
              <a:rPr lang="en-US" altLang="ko-KR" sz="800">
                <a:latin typeface="Arial Rounded MT Bold"/>
                <a:ea typeface="HY헤드라인M"/>
              </a:rPr>
              <a:t>, 8-VSB </a:t>
            </a:r>
            <a:r>
              <a:rPr lang="ko-KR" altLang="en-US" sz="800">
                <a:latin typeface="Arial Rounded MT Bold"/>
                <a:ea typeface="HY헤드라인M"/>
              </a:rPr>
              <a:t>변조부</a:t>
            </a:r>
            <a:r>
              <a:rPr lang="en-US" altLang="ko-KR" sz="800">
                <a:latin typeface="Arial Rounded MT Bold"/>
                <a:ea typeface="HY헤드라인M"/>
              </a:rPr>
              <a:t>, RF UP CONVERTER</a:t>
            </a:r>
            <a:r>
              <a:rPr lang="ko-KR" altLang="en-US" sz="800">
                <a:latin typeface="Arial Rounded MT Bold"/>
                <a:ea typeface="HY헤드라인M"/>
              </a:rPr>
              <a:t>부로 구성되어 있으며</a:t>
            </a:r>
            <a:r>
              <a:rPr lang="en-US" altLang="ko-KR" sz="800">
                <a:latin typeface="Arial Rounded MT Bold"/>
                <a:ea typeface="HY헤드라인M"/>
              </a:rPr>
              <a:t>, MPEG-2 SD </a:t>
            </a:r>
            <a:r>
              <a:rPr lang="ko-KR" altLang="en-US" sz="800">
                <a:latin typeface="Arial Rounded MT Bold"/>
                <a:ea typeface="HY헤드라인M"/>
              </a:rPr>
              <a:t>인코딩 및 </a:t>
            </a:r>
            <a:r>
              <a:rPr lang="en-US" altLang="ko-KR" sz="800">
                <a:latin typeface="Arial Rounded MT Bold"/>
                <a:ea typeface="HY헤드라인M"/>
              </a:rPr>
              <a:t>8-VSB </a:t>
            </a:r>
            <a:r>
              <a:rPr lang="ko-KR" altLang="en-US" sz="800">
                <a:latin typeface="Arial Rounded MT Bold"/>
                <a:ea typeface="HY헤드라인M"/>
              </a:rPr>
              <a:t>변조의 듀얼 기능을 제공하며</a:t>
            </a:r>
            <a:r>
              <a:rPr lang="en-US" altLang="ko-KR" sz="800">
                <a:latin typeface="Arial Rounded MT Bold"/>
                <a:ea typeface="HY헤드라인M"/>
              </a:rPr>
              <a:t>, DTV </a:t>
            </a:r>
            <a:r>
              <a:rPr lang="ko-KR" altLang="en-US" sz="800">
                <a:latin typeface="Arial Rounded MT Bold"/>
                <a:ea typeface="HY헤드라인M"/>
              </a:rPr>
              <a:t>신호 전송을 위한 </a:t>
            </a:r>
            <a:r>
              <a:rPr lang="en-US" altLang="ko-KR" sz="800">
                <a:latin typeface="Arial Rounded MT Bold"/>
                <a:ea typeface="HY헤드라인M"/>
              </a:rPr>
              <a:t>VHF/UHF RF </a:t>
            </a:r>
            <a:r>
              <a:rPr lang="ko-KR" altLang="en-US" sz="800">
                <a:latin typeface="Arial Rounded MT Bold"/>
                <a:ea typeface="HY헤드라인M"/>
              </a:rPr>
              <a:t>대역을 지원한다</a:t>
            </a:r>
            <a:r>
              <a:rPr lang="en-US" altLang="ko-KR" sz="800">
                <a:latin typeface="Arial Rounded MT Bold"/>
                <a:ea typeface="HY헤드라인M"/>
              </a:rPr>
              <a:t>.</a:t>
            </a:r>
            <a:endParaRPr lang="en-US" altLang="ko-KR" sz="800">
              <a:latin typeface="Arial Rounded MT Bold"/>
              <a:ea typeface="HY헤드라인M"/>
            </a:endParaRPr>
          </a:p>
          <a:p>
            <a:pPr marL="174625" lvl="0" indent="-174625" algn="l" defTabSz="839788">
              <a:spcBef>
                <a:spcPct val="50000"/>
              </a:spcBef>
              <a:buFont typeface="Wingdings"/>
              <a:buChar char="§"/>
              <a:defRPr/>
            </a:pPr>
            <a:r>
              <a:rPr lang="en-US" altLang="ko-KR" sz="800">
                <a:latin typeface="Arial Rounded MT Bold"/>
                <a:ea typeface="HY헤드라인M"/>
              </a:rPr>
              <a:t>MPEG-2 SD ENCODING, MPEG 1 LAYER 2 AUDIO SUPPORT</a:t>
            </a:r>
            <a:endParaRPr lang="en-US" altLang="ko-KR" sz="800">
              <a:latin typeface="Arial Rounded MT Bold"/>
              <a:ea typeface="HY헤드라인M"/>
            </a:endParaRPr>
          </a:p>
          <a:p>
            <a:pPr marL="174625" lvl="0" indent="-174625" algn="l" defTabSz="839788">
              <a:spcBef>
                <a:spcPct val="50000"/>
              </a:spcBef>
              <a:buFont typeface="Wingdings"/>
              <a:buChar char="§"/>
              <a:defRPr/>
            </a:pPr>
            <a:r>
              <a:rPr lang="en-US" altLang="ko-KR" sz="800">
                <a:latin typeface="Arial Rounded MT Bold"/>
                <a:ea typeface="HY헤드라인M"/>
              </a:rPr>
              <a:t>INPUT CONNECTION : ASI, COMPONENT, S-VIDEO AND CVBS</a:t>
            </a:r>
            <a:endParaRPr lang="en-US" altLang="ko-KR" sz="800">
              <a:latin typeface="Arial Rounded MT Bold"/>
              <a:ea typeface="HY헤드라인M"/>
            </a:endParaRPr>
          </a:p>
          <a:p>
            <a:pPr marL="174625" lvl="0" indent="-174625" algn="l" defTabSz="839788">
              <a:spcBef>
                <a:spcPct val="50000"/>
              </a:spcBef>
              <a:buFont typeface="Wingdings"/>
              <a:buChar char="§"/>
              <a:defRPr/>
            </a:pPr>
            <a:r>
              <a:rPr lang="en-US" altLang="ko-KR" sz="800">
                <a:latin typeface="Arial Rounded MT Bold"/>
                <a:ea typeface="HY헤드라인M"/>
              </a:rPr>
              <a:t>RESOLUTION : MPEG-2 MP@HL, MP@H14L, MP@ML, 422P@ML SUPPORT</a:t>
            </a:r>
            <a:endParaRPr lang="en-US" altLang="ko-KR" sz="800">
              <a:latin typeface="Arial Rounded MT Bold"/>
              <a:ea typeface="HY헤드라인M"/>
            </a:endParaRPr>
          </a:p>
          <a:p>
            <a:pPr marL="174625" lvl="0" indent="-174625" algn="l" defTabSz="839788">
              <a:spcBef>
                <a:spcPct val="50000"/>
              </a:spcBef>
              <a:buFont typeface="Wingdings"/>
              <a:buChar char="§"/>
              <a:defRPr/>
            </a:pPr>
            <a:r>
              <a:rPr lang="en-US" altLang="ko-KR" sz="800">
                <a:latin typeface="Arial Rounded MT Bold"/>
                <a:ea typeface="HY헤드라인M"/>
              </a:rPr>
              <a:t>MER : &gt;34dB WITHOUT Eq. / OUTPUT POWER LEVEL : 100~115dBmV</a:t>
            </a:r>
            <a:endParaRPr lang="en-US" altLang="ko-KR" sz="800">
              <a:latin typeface="Arial Rounded MT Bold"/>
              <a:ea typeface="HY헤드라인M"/>
            </a:endParaRPr>
          </a:p>
        </p:txBody>
      </p:sp>
      <p:pic>
        <p:nvPicPr>
          <p:cNvPr id="153607" name="Picture 7" descr="사양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71525" y="4827588"/>
            <a:ext cx="460375" cy="171450"/>
          </a:xfrm>
          <a:prstGeom prst="rect">
            <a:avLst/>
          </a:prstGeom>
          <a:noFill/>
        </p:spPr>
      </p:pic>
      <p:graphicFrame>
        <p:nvGraphicFramePr>
          <p:cNvPr id="154051" name="Group 451"/>
          <p:cNvGraphicFramePr>
            <a:graphicFrameLocks noGrp="1"/>
          </p:cNvGraphicFramePr>
          <p:nvPr/>
        </p:nvGraphicFramePr>
        <p:xfrm>
          <a:off x="836613" y="5072063"/>
          <a:ext cx="5545137" cy="4340721"/>
        </p:xfrm>
        <a:graphic>
          <a:graphicData uri="http://schemas.openxmlformats.org/drawingml/2006/table">
            <a:tbl>
              <a:tblGrid>
                <a:gridCol w="982662"/>
                <a:gridCol w="2281238"/>
                <a:gridCol w="2281237"/>
              </a:tblGrid>
              <a:tr h="134938"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ko-KR" altLang="ko-KR" sz="7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Description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Specification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</a:tr>
              <a:tr h="134938">
                <a:tc rowSpan="5"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Modulator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Standard (Scheme)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ATSC A.53 (B-VSB)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 v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Symbol Rate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10.762MSps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 v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Bit Rate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19.392Mbps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 v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MER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&gt;34dB (Without Eq.)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 v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Channel Bandwith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6MHz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 rowSpan="10"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RF In/Out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Output Frequency Range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54~864MHz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 v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Input Interface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Component, S-Video, CVBS, ASI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 v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RF Output Level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100~115dBmV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 v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Spurious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&lt; -60dB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 v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Frequency Tolerance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&lt; </a:t>
                      </a:r>
                      <a:r>
                        <a:rPr kumimoji="0" lang="en-US" altLang="ko-KR" sz="7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±5ppm</a:t>
                      </a:r>
                      <a:endParaRPr kumimoji="0" lang="en-US" altLang="ko-KR" sz="700" b="0" i="0" u="none" strike="noStrike" cap="none" normalizeH="0" baseline="0">
                        <a:solidFill>
                          <a:srgbClr val="000000"/>
                        </a:solidFill>
                        <a:latin typeface="굴림체"/>
                        <a:ea typeface="굴림체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 v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Phase noise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Typical -90dB@10KHz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 v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Frequency Response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&lt; </a:t>
                      </a:r>
                      <a:r>
                        <a:rPr kumimoji="0" lang="en-US" altLang="ko-KR" sz="7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±0.5dB</a:t>
                      </a:r>
                      <a:endParaRPr kumimoji="0" lang="en-US" altLang="ko-KR" sz="700" b="0" i="0" u="none" strike="noStrike" cap="none" normalizeH="0" baseline="0">
                        <a:solidFill>
                          <a:srgbClr val="000000"/>
                        </a:solidFill>
                        <a:latin typeface="굴림체"/>
                        <a:ea typeface="굴림체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 v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Group Delay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&lt; </a:t>
                      </a:r>
                      <a:r>
                        <a:rPr kumimoji="0" lang="en-US" altLang="ko-KR" sz="700" b="0" i="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굴림체"/>
                          <a:ea typeface="굴림체"/>
                        </a:rPr>
                        <a:t>±50ns</a:t>
                      </a:r>
                      <a:endParaRPr kumimoji="0" lang="en-US" altLang="ko-KR" sz="700" b="0" i="0" u="none" strike="noStrike" cap="none" normalizeH="0" baseline="0">
                        <a:solidFill>
                          <a:srgbClr val="000000"/>
                        </a:solidFill>
                        <a:latin typeface="굴림체"/>
                        <a:ea typeface="굴림체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 v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Return Loss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&gt; 15dB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 v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Connector Type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75Ω F-type Connector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 rowSpan="7"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Mechanical and power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Power Input Voltage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AC 90~260V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 v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Operating Temperature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0~60 ℃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 v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Storage Temperature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-40~70 ℃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 v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Vibration and Shock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In accordance with MIL-STD-810D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 v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Dimensions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483(W) × 44(H) × 347(D)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 v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Rack Mount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1RU (19</a:t>
                      </a: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Arial"/>
                          <a:ea typeface="굴림"/>
                        </a:rPr>
                        <a:t>”</a:t>
                      </a: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 RACK)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 vMerge="1">
                  <a:txBody>
                    <a:bodyPr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Power Consumption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7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35W Max.</a:t>
                      </a:r>
                      <a:endParaRPr kumimoji="1" lang="en-US" altLang="ko-KR" sz="7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687" name="Text Box 87"/>
          <p:cNvSpPr txBox="1">
            <a:spLocks noChangeArrowheads="1"/>
          </p:cNvSpPr>
          <p:nvPr/>
        </p:nvSpPr>
        <p:spPr>
          <a:xfrm>
            <a:off x="3494088" y="2720975"/>
            <a:ext cx="2171700" cy="23495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lIns="83951" tIns="41976" rIns="83951" bIns="41976">
            <a:spAutoFit/>
          </a:bodyPr>
          <a:lstStyle/>
          <a:p>
            <a:pPr lvl="0" algn="r" defTabSz="839788">
              <a:spcBef>
                <a:spcPct val="50000"/>
              </a:spcBef>
              <a:defRPr/>
            </a:pPr>
            <a:r>
              <a:rPr lang="ko-KR" altLang="en-US" sz="1000" b="1">
                <a:latin typeface="굴림체"/>
                <a:ea typeface="굴림체"/>
              </a:rPr>
              <a:t>모델 </a:t>
            </a:r>
            <a:r>
              <a:rPr lang="en-US" altLang="ko-KR" sz="1000" b="1">
                <a:latin typeface="굴림체"/>
                <a:ea typeface="굴림체"/>
              </a:rPr>
              <a:t>: DYT-AT100</a:t>
            </a:r>
            <a:endParaRPr lang="en-US" altLang="ko-KR" sz="1000" b="1">
              <a:latin typeface="굴림체"/>
              <a:ea typeface="굴림체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0"/>
          </p:nvPr>
        </p:nvSpPr>
        <p:spPr>
          <a:xfrm>
            <a:off x="966788" y="561975"/>
            <a:ext cx="4975225" cy="563563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문자자막기</a:t>
            </a:r>
            <a:endParaRPr lang="ko-KR" altLang="en-US"/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>
          <a:xfrm>
            <a:off x="2349500" y="2738438"/>
            <a:ext cx="3386138" cy="23495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lIns="83951" tIns="41976" rIns="83951" bIns="41976">
            <a:spAutoFit/>
          </a:bodyPr>
          <a:lstStyle/>
          <a:p>
            <a:pPr lvl="0" algn="r" defTabSz="839788">
              <a:spcBef>
                <a:spcPct val="50000"/>
              </a:spcBef>
              <a:defRPr/>
            </a:pPr>
            <a:r>
              <a:rPr lang="ko-KR" altLang="en-US" sz="1000" b="1">
                <a:latin typeface="돋움"/>
                <a:ea typeface="돋움"/>
              </a:rPr>
              <a:t>모델 </a:t>
            </a:r>
            <a:r>
              <a:rPr lang="en-US" altLang="ko-KR" sz="1000" b="1">
                <a:latin typeface="돋움"/>
                <a:ea typeface="돋움"/>
              </a:rPr>
              <a:t>: A-100</a:t>
            </a:r>
            <a:endParaRPr lang="en-US" altLang="ko-KR" sz="1000" b="1">
              <a:latin typeface="돋움"/>
              <a:ea typeface="돋움"/>
            </a:endParaRPr>
          </a:p>
        </p:txBody>
      </p:sp>
      <p:pic>
        <p:nvPicPr>
          <p:cNvPr id="81926" name="Picture 6" descr="사양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90563" y="3587750"/>
            <a:ext cx="531812" cy="196850"/>
          </a:xfrm>
          <a:prstGeom prst="rect">
            <a:avLst/>
          </a:prstGeom>
          <a:noFill/>
        </p:spPr>
      </p:pic>
      <p:sp>
        <p:nvSpPr>
          <p:cNvPr id="81928" name="Text Box 8"/>
          <p:cNvSpPr txBox="1">
            <a:spLocks noChangeArrowheads="1"/>
          </p:cNvSpPr>
          <p:nvPr/>
        </p:nvSpPr>
        <p:spPr>
          <a:xfrm>
            <a:off x="1104900" y="3048000"/>
            <a:ext cx="3732213" cy="204788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lIns="83951" tIns="41976" rIns="83951" bIns="41976">
            <a:spAutoFit/>
          </a:bodyPr>
          <a:lstStyle/>
          <a:p>
            <a:pPr lvl="0" algn="l" defTabSz="839788">
              <a:spcBef>
                <a:spcPct val="50000"/>
              </a:spcBef>
              <a:defRPr/>
            </a:pPr>
            <a:r>
              <a:rPr lang="en-US" altLang="ko-KR" sz="800"/>
              <a:t>※ </a:t>
            </a:r>
            <a:r>
              <a:rPr lang="ko-KR" altLang="en-US" sz="800"/>
              <a:t>제조 </a:t>
            </a:r>
            <a:r>
              <a:rPr lang="en-US" altLang="ko-KR" sz="800"/>
              <a:t>: </a:t>
            </a:r>
            <a:r>
              <a:rPr lang="ko-KR" altLang="en-US" sz="800"/>
              <a:t>네스테크놀러지  </a:t>
            </a:r>
            <a:r>
              <a:rPr lang="en-US" altLang="ko-KR" sz="800"/>
              <a:t>※ </a:t>
            </a:r>
            <a:r>
              <a:rPr lang="ko-KR" altLang="en-US" sz="800"/>
              <a:t>판매 </a:t>
            </a:r>
            <a:r>
              <a:rPr lang="en-US" altLang="ko-KR" sz="800"/>
              <a:t>: </a:t>
            </a:r>
            <a:r>
              <a:rPr lang="ko-KR" altLang="en-US" sz="800"/>
              <a:t>동양텔레콤㈜</a:t>
            </a:r>
            <a:endParaRPr lang="ko-KR" altLang="en-US" sz="800"/>
          </a:p>
        </p:txBody>
      </p:sp>
      <p:grpSp>
        <p:nvGrpSpPr>
          <p:cNvPr id="81931" name="Group 11"/>
          <p:cNvGrpSpPr/>
          <p:nvPr/>
        </p:nvGrpSpPr>
        <p:grpSpPr>
          <a:xfrm rot="0">
            <a:off x="2060575" y="1733550"/>
            <a:ext cx="2971800" cy="771525"/>
            <a:chOff x="1191" y="1344"/>
            <a:chExt cx="2505" cy="720"/>
          </a:xfrm>
        </p:grpSpPr>
        <p:pic>
          <p:nvPicPr>
            <p:cNvPr id="81924" name="Picture 4"/>
            <p:cNvPicPr>
              <a:picLocks noChangeAspect="1" noChangeArrowheads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1191" y="1392"/>
              <a:ext cx="2418" cy="653"/>
            </a:xfrm>
            <a:prstGeom prst="rect">
              <a:avLst/>
            </a:prstGeom>
            <a:noFill/>
            <a:ln w="9525">
              <a:noFill/>
              <a:miter/>
            </a:ln>
            <a:effectLst/>
          </p:spPr>
        </p:pic>
        <p:sp>
          <p:nvSpPr>
            <p:cNvPr id="81930" name="Rectangle 10"/>
            <p:cNvSpPr>
              <a:spLocks noChangeArrowheads="1"/>
            </p:cNvSpPr>
            <p:nvPr/>
          </p:nvSpPr>
          <p:spPr>
            <a:xfrm>
              <a:off x="3552" y="1344"/>
              <a:ext cx="144" cy="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/>
            </a:ln>
            <a:effectLst/>
          </p:spPr>
          <p:txBody>
            <a:bodyPr wrap="none" anchor="ctr"/>
            <a:lstStyle/>
            <a:p>
              <a:pPr lvl="0">
                <a:defRPr/>
              </a:pPr>
              <a:endParaRPr lang="ko-KR" altLang="en-US"/>
            </a:p>
          </p:txBody>
        </p:sp>
      </p:grpSp>
      <p:graphicFrame>
        <p:nvGraphicFramePr>
          <p:cNvPr id="82043" name="Group 123"/>
          <p:cNvGraphicFramePr>
            <a:graphicFrameLocks noGrp="1"/>
          </p:cNvGraphicFramePr>
          <p:nvPr/>
        </p:nvGraphicFramePr>
        <p:xfrm>
          <a:off x="990600" y="4124325"/>
          <a:ext cx="5318125" cy="3080781"/>
        </p:xfrm>
        <a:graphic>
          <a:graphicData uri="http://schemas.openxmlformats.org/drawingml/2006/table">
            <a:tbl>
              <a:tblGrid>
                <a:gridCol w="1674813"/>
                <a:gridCol w="3643312"/>
              </a:tblGrid>
              <a:tr h="219075"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Classification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0" marR="0" lvl="0" indent="0" algn="ctr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Specification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</a:tr>
              <a:tr h="157163">
                <a:tc>
                  <a:txBody>
                    <a:bodyPr vert="horz" lIns="83951" tIns="41976" rIns="83951" bIns="41976" anchor="ctr" anchorCtr="0"/>
                    <a:p>
                      <a:pPr marL="0" marR="0" lvl="0" indent="0" algn="l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Edit Function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95250" marR="0" lvl="0" indent="-95250" algn="l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Wingdings"/>
                        <a:buChar char="§"/>
                        <a:defRPr/>
                      </a:pPr>
                      <a:r>
                        <a:rPr kumimoji="1" lang="ko-KR" altLang="en-US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문자종류 </a:t>
                      </a: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: </a:t>
                      </a:r>
                      <a:r>
                        <a:rPr kumimoji="1" lang="ko-KR" altLang="en-US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한글문자</a:t>
                      </a: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, </a:t>
                      </a:r>
                      <a:r>
                        <a:rPr kumimoji="1" lang="ko-KR" altLang="en-US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영문문자</a:t>
                      </a: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, </a:t>
                      </a:r>
                      <a:r>
                        <a:rPr kumimoji="1" lang="ko-KR" altLang="en-US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한자문자</a:t>
                      </a: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, </a:t>
                      </a:r>
                      <a:r>
                        <a:rPr kumimoji="1" lang="ko-KR" altLang="en-US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특수문자 지원</a:t>
                      </a:r>
                      <a:endParaRPr kumimoji="1" lang="ko-KR" altLang="en-US" sz="9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굴림"/>
                        <a:ea typeface="굴림"/>
                      </a:endParaRPr>
                    </a:p>
                    <a:p>
                      <a:pPr marL="95250" marR="0" lvl="0" indent="-95250" algn="l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Wingdings"/>
                        <a:buChar char="§"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256 Level </a:t>
                      </a:r>
                      <a:r>
                        <a:rPr kumimoji="1" lang="ko-KR" altLang="en-US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안티알리아싱</a:t>
                      </a:r>
                      <a:endParaRPr kumimoji="1" lang="ko-KR" altLang="en-US" sz="9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굴림"/>
                        <a:ea typeface="굴림"/>
                      </a:endParaRPr>
                    </a:p>
                    <a:p>
                      <a:pPr marL="95250" marR="0" lvl="0" indent="-95250" algn="l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Wingdings"/>
                        <a:buChar char="§"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32bit Image (</a:t>
                      </a:r>
                      <a:r>
                        <a:rPr kumimoji="1" lang="ko-KR" altLang="en-US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클립아트</a:t>
                      </a: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, </a:t>
                      </a:r>
                      <a:r>
                        <a:rPr kumimoji="1" lang="ko-KR" altLang="en-US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바</a:t>
                      </a: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, </a:t>
                      </a:r>
                      <a:r>
                        <a:rPr kumimoji="1" lang="ko-KR" altLang="en-US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버튼 등 </a:t>
                      </a: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200</a:t>
                      </a:r>
                      <a:r>
                        <a:rPr kumimoji="1" lang="ko-KR" altLang="en-US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여종 지원</a:t>
                      </a: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) </a:t>
                      </a:r>
                      <a:r>
                        <a:rPr kumimoji="1" lang="ko-KR" altLang="en-US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표출</a:t>
                      </a:r>
                      <a:endParaRPr kumimoji="1" lang="ko-KR" altLang="en-US" sz="9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굴림"/>
                        <a:ea typeface="굴림"/>
                      </a:endParaRPr>
                    </a:p>
                    <a:p>
                      <a:pPr marL="95250" marR="0" lvl="0" indent="-95250" algn="l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Wingdings"/>
                        <a:buChar char="§"/>
                        <a:defRPr/>
                      </a:pPr>
                      <a:r>
                        <a:rPr kumimoji="1" lang="ko-KR" altLang="en-US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문자</a:t>
                      </a: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, </a:t>
                      </a:r>
                      <a:r>
                        <a:rPr kumimoji="1" lang="ko-KR" altLang="en-US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동형 관리기능 </a:t>
                      </a: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(</a:t>
                      </a:r>
                      <a:r>
                        <a:rPr kumimoji="1" lang="ko-KR" altLang="en-US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단일색</a:t>
                      </a: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, </a:t>
                      </a:r>
                      <a:r>
                        <a:rPr kumimoji="1" lang="ko-KR" altLang="en-US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그라데이션</a:t>
                      </a: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, </a:t>
                      </a:r>
                      <a:r>
                        <a:rPr kumimoji="1" lang="ko-KR" altLang="en-US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텍스처</a:t>
                      </a: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)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 vert="horz" lIns="83951" tIns="41976" rIns="83951" bIns="41976" anchor="ctr" anchorCtr="0"/>
                    <a:p>
                      <a:pPr marL="0" marR="0" lvl="0" indent="0" algn="l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Effect Function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95250" marR="0" lvl="0" indent="-95250" algn="l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Wingdings"/>
                        <a:buChar char="§"/>
                        <a:defRPr/>
                      </a:pPr>
                      <a:r>
                        <a:rPr kumimoji="1" lang="ko-KR" altLang="en-US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컷</a:t>
                      </a: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, </a:t>
                      </a:r>
                      <a:r>
                        <a:rPr kumimoji="1" lang="ko-KR" altLang="en-US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페이드</a:t>
                      </a: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, </a:t>
                      </a:r>
                      <a:r>
                        <a:rPr kumimoji="1" lang="ko-KR" altLang="en-US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스크롤</a:t>
                      </a: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, </a:t>
                      </a:r>
                      <a:r>
                        <a:rPr kumimoji="1" lang="ko-KR" altLang="en-US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와이프</a:t>
                      </a: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, </a:t>
                      </a:r>
                      <a:r>
                        <a:rPr kumimoji="1" lang="ko-KR" altLang="en-US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깜박임</a:t>
                      </a: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, </a:t>
                      </a:r>
                      <a:r>
                        <a:rPr kumimoji="1" lang="ko-KR" altLang="en-US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타이핑 효과</a:t>
                      </a:r>
                      <a:endParaRPr kumimoji="1" lang="ko-KR" altLang="en-US" sz="9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굴림"/>
                        <a:ea typeface="굴림"/>
                      </a:endParaRPr>
                    </a:p>
                    <a:p>
                      <a:pPr marL="95250" marR="0" lvl="0" indent="-95250" algn="l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Wingdings"/>
                        <a:buChar char="§"/>
                        <a:defRPr/>
                      </a:pPr>
                      <a:r>
                        <a:rPr kumimoji="1" lang="ko-KR" altLang="en-US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스크롤</a:t>
                      </a: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, </a:t>
                      </a:r>
                      <a:r>
                        <a:rPr kumimoji="1" lang="ko-KR" altLang="en-US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와이퍼페이드인</a:t>
                      </a: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/ </a:t>
                      </a:r>
                      <a:r>
                        <a:rPr kumimoji="1" lang="ko-KR" altLang="en-US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아웃 효과</a:t>
                      </a:r>
                      <a:endParaRPr kumimoji="1" lang="ko-KR" altLang="en-US" sz="9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 vert="horz" lIns="83951" tIns="41976" rIns="83951" bIns="41976" anchor="ctr" anchorCtr="0"/>
                    <a:p>
                      <a:pPr marL="0" marR="0" lvl="0" indent="0" algn="l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Output Function Video Input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95250" marR="0" lvl="0" indent="-95250" algn="l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Wingdings"/>
                        <a:buChar char="§"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Bypass (</a:t>
                      </a:r>
                      <a:r>
                        <a:rPr kumimoji="1" lang="ko-KR" altLang="en-US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영상출력</a:t>
                      </a: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), Super (</a:t>
                      </a:r>
                      <a:r>
                        <a:rPr kumimoji="1" lang="ko-KR" altLang="en-US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영상</a:t>
                      </a: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+</a:t>
                      </a:r>
                      <a:r>
                        <a:rPr kumimoji="1" lang="ko-KR" altLang="en-US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자막출력</a:t>
                      </a: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), Telop (</a:t>
                      </a:r>
                      <a:r>
                        <a:rPr kumimoji="1" lang="ko-KR" altLang="en-US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자막출력</a:t>
                      </a: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)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굴림"/>
                        <a:ea typeface="굴림"/>
                      </a:endParaRPr>
                    </a:p>
                    <a:p>
                      <a:pPr marL="95250" marR="0" lvl="0" indent="-95250" algn="l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Wingdings"/>
                        <a:buChar char="§"/>
                        <a:defRPr/>
                      </a:pPr>
                      <a:r>
                        <a:rPr kumimoji="1" lang="ko-KR" altLang="en-US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자막작성 중 송출 금지기능</a:t>
                      </a:r>
                      <a:endParaRPr kumimoji="1" lang="ko-KR" altLang="en-US" sz="9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굴림"/>
                        <a:ea typeface="굴림"/>
                      </a:endParaRPr>
                    </a:p>
                    <a:p>
                      <a:pPr marL="95250" marR="0" lvl="0" indent="-95250" algn="l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Wingdings"/>
                        <a:buChar char="§"/>
                        <a:defRPr/>
                      </a:pPr>
                      <a:r>
                        <a:rPr kumimoji="1" lang="ko-KR" altLang="en-US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반복횟수</a:t>
                      </a: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, </a:t>
                      </a:r>
                      <a:r>
                        <a:rPr kumimoji="1" lang="ko-KR" altLang="en-US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송출 간격시간 조절 자동송출</a:t>
                      </a:r>
                      <a:endParaRPr kumimoji="1" lang="ko-KR" altLang="en-US" sz="9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굴림"/>
                        <a:ea typeface="굴림"/>
                      </a:endParaRPr>
                    </a:p>
                    <a:p>
                      <a:pPr marL="95250" marR="0" lvl="0" indent="-95250" algn="l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Wingdings"/>
                        <a:buChar char="§"/>
                        <a:defRPr/>
                      </a:pPr>
                      <a:r>
                        <a:rPr kumimoji="1" lang="ko-KR" altLang="en-US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한대의 모니터로 작업화면과 송출 화면 모두 확인</a:t>
                      </a:r>
                      <a:endParaRPr kumimoji="1" lang="ko-KR" altLang="en-US" sz="9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굴림"/>
                        <a:ea typeface="굴림"/>
                      </a:endParaRPr>
                    </a:p>
                    <a:p>
                      <a:pPr marL="95250" marR="0" lvl="0" indent="-95250" algn="l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Wingdings"/>
                        <a:buChar char="§"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NTSC Composite Video, 1Vpp, RCA Jack 2</a:t>
                      </a:r>
                      <a:r>
                        <a:rPr kumimoji="1" lang="ko-KR" altLang="en-US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개</a:t>
                      </a:r>
                      <a:endParaRPr kumimoji="1" lang="ko-KR" altLang="en-US" sz="9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 vert="horz" lIns="83951" tIns="41976" rIns="83951" bIns="41976" anchor="ctr" anchorCtr="0"/>
                    <a:p>
                      <a:pPr marL="0" marR="0" lvl="0" indent="0" algn="l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Video Output (Program)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95250" marR="0" lvl="0" indent="-95250" algn="l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Wingdings"/>
                        <a:buChar char="§"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NTSC Composite Video, 1Vpp, RCA Jack 2</a:t>
                      </a:r>
                      <a:r>
                        <a:rPr kumimoji="1" lang="ko-KR" altLang="en-US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개</a:t>
                      </a:r>
                      <a:endParaRPr kumimoji="1" lang="ko-KR" altLang="en-US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 vert="horz" lIns="83951" tIns="41976" rIns="83951" bIns="41976" anchor="ctr" anchorCtr="0"/>
                    <a:p>
                      <a:pPr marL="0" marR="0" lvl="0" indent="0" algn="l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Video Output (Monitor)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95250" marR="0" lvl="0" indent="-95250" algn="l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Wingdings"/>
                        <a:buChar char="§"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NTSC Composite Video, 1Vpp, RCA Jack 1</a:t>
                      </a:r>
                      <a:r>
                        <a:rPr kumimoji="1" lang="ko-KR" altLang="en-US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개</a:t>
                      </a:r>
                      <a:endParaRPr kumimoji="1" lang="ko-KR" altLang="en-US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 vert="horz" lIns="83951" tIns="41976" rIns="83951" bIns="41976" anchor="ctr" anchorCtr="0"/>
                    <a:p>
                      <a:pPr marL="0" marR="0" lvl="0" indent="0" algn="l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Output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95250" marR="0" lvl="0" indent="-95250" algn="l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Wingdings"/>
                        <a:buChar char="§"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Bypass/Super/Telop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 vert="horz" lIns="83951" tIns="41976" rIns="83951" bIns="41976" anchor="ctr" anchorCtr="0"/>
                    <a:p>
                      <a:pPr marL="0" marR="0" lvl="0" indent="0" algn="l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Serial Port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lIns="83951" tIns="41976" rIns="83951" bIns="41976" anchor="ctr" anchorCtr="0"/>
                    <a:p>
                      <a:pPr marL="95250" marR="0" lvl="0" indent="-95250" algn="l" defTabSz="957263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 typeface="Wingdings"/>
                        <a:buChar char="§"/>
                        <a:defRPr/>
                      </a:pPr>
                      <a:r>
                        <a:rPr kumimoji="1" lang="en-US" altLang="ko-KR" sz="9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굴림"/>
                          <a:ea typeface="굴림"/>
                        </a:rPr>
                        <a:t>RS232C 9p DIN, USB 2PORT</a:t>
                      </a:r>
                      <a:endParaRPr kumimoji="1" lang="en-US" altLang="ko-KR" sz="900" b="0" i="0" u="none" strike="noStrike" cap="none" normalizeH="0" baseline="0">
                        <a:solidFill>
                          <a:schemeClr val="tx1"/>
                        </a:solidFill>
                        <a:latin typeface="굴림"/>
                        <a:ea typeface="굴림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직사각형 28"/>
          <p:cNvSpPr/>
          <p:nvPr/>
        </p:nvSpPr>
        <p:spPr>
          <a:xfrm>
            <a:off x="88060" y="740532"/>
            <a:ext cx="17812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>
                <a:solidFill>
                  <a:prstClr val="black"/>
                </a:solidFill>
                <a:latin typeface="Arial Black"/>
                <a:ea typeface="맑은 고딕"/>
              </a:rPr>
              <a:t>TDMB-1000</a:t>
            </a:r>
            <a:endParaRPr kumimoji="0" lang="ko-KR" altLang="en-US" sz="200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740534"/>
            <a:ext cx="414908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800" b="1">
                <a:solidFill>
                  <a:prstClr val="black"/>
                </a:solidFill>
                <a:latin typeface="맑은 고딕"/>
                <a:ea typeface="맑은 고딕"/>
              </a:rPr>
              <a:t> </a:t>
            </a:r>
            <a:r>
              <a:rPr kumimoji="0" lang="en-US" altLang="ko-KR" sz="2000" b="1">
                <a:solidFill>
                  <a:srgbClr val="f79646">
                    <a:lumMod val="75000"/>
                  </a:srgbClr>
                </a:solidFill>
                <a:latin typeface="Arial Black"/>
                <a:ea typeface="맑은 고딕"/>
              </a:rPr>
              <a:t>TDMB-1000</a:t>
            </a:r>
            <a:endParaRPr kumimoji="0" lang="en-US" altLang="ko-KR" sz="2000" b="1">
              <a:solidFill>
                <a:srgbClr val="f79646">
                  <a:lumMod val="75000"/>
                </a:srgbClr>
              </a:solidFill>
              <a:latin typeface="Arial Black"/>
              <a:ea typeface="맑은 고딕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200">
              <a:solidFill>
                <a:prstClr val="black"/>
              </a:solidFill>
              <a:latin typeface="맑은 고딕"/>
              <a:ea typeface="맑은 고딕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>
                <a:solidFill>
                  <a:prstClr val="black"/>
                </a:solidFill>
                <a:latin typeface="맑은 고딕"/>
                <a:ea typeface="맑은 고딕"/>
              </a:rPr>
              <a:t>  </a:t>
            </a:r>
            <a:r>
              <a:rPr kumimoji="0" lang="en-US" altLang="ko-KR" sz="1200" b="1">
                <a:solidFill>
                  <a:prstClr val="black"/>
                </a:solidFill>
                <a:latin typeface="맑은 고딕"/>
                <a:ea typeface="맑은 고딕"/>
              </a:rPr>
              <a:t>1. </a:t>
            </a:r>
            <a:r>
              <a:rPr kumimoji="0" lang="ko-KR" altLang="en-US" sz="1200" b="1">
                <a:solidFill>
                  <a:prstClr val="black"/>
                </a:solidFill>
                <a:latin typeface="맑은 고딕"/>
                <a:ea typeface="맑은 고딕"/>
              </a:rPr>
              <a:t>특 징</a:t>
            </a:r>
            <a:endParaRPr kumimoji="0" lang="ko-KR" altLang="en-US" sz="1200" b="1">
              <a:solidFill>
                <a:prstClr val="black"/>
              </a:solidFill>
              <a:latin typeface="맑은 고딕"/>
              <a:ea typeface="맑은 고딕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200" b="1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361950" lvl="0" indent="-180975" algn="l">
              <a:spcBef>
                <a:spcPts val="0"/>
              </a:spcBef>
              <a:spcAft>
                <a:spcPts val="0"/>
              </a:spcAft>
              <a:buFont typeface="Wingdings"/>
              <a:buChar char="l"/>
              <a:defRPr/>
            </a:pPr>
            <a:r>
              <a:rPr kumimoji="0" lang="ko-KR" altLang="en-US" sz="1100">
                <a:solidFill>
                  <a:prstClr val="black"/>
                </a:solidFill>
                <a:latin typeface="맑은 고딕"/>
                <a:ea typeface="맑은 고딕"/>
              </a:rPr>
              <a:t>안테나로부터 수신된 지상파 디지털 멀티미디어방송 </a:t>
            </a:r>
            <a:r>
              <a:rPr kumimoji="0" lang="en-US" altLang="ko-KR" sz="1100">
                <a:solidFill>
                  <a:prstClr val="black"/>
                </a:solidFill>
                <a:latin typeface="맑은 고딕"/>
                <a:ea typeface="맑은 고딕"/>
              </a:rPr>
              <a:t>(T-DMB)</a:t>
            </a:r>
            <a:r>
              <a:rPr kumimoji="0" lang="ko-KR" altLang="en-US" sz="1100">
                <a:solidFill>
                  <a:prstClr val="black"/>
                </a:solidFill>
                <a:latin typeface="맑은 고딕"/>
                <a:ea typeface="맑은 고딕"/>
              </a:rPr>
              <a:t>의 송출 레벨을 안정화를 위해 사용되는 기기</a:t>
            </a:r>
            <a:endParaRPr kumimoji="0" lang="ko-KR" altLang="en-US" sz="1100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361950" lvl="0" indent="-180975" algn="l">
              <a:spcBef>
                <a:spcPts val="0"/>
              </a:spcBef>
              <a:spcAft>
                <a:spcPts val="0"/>
              </a:spcAft>
              <a:buFont typeface="Wingdings"/>
              <a:buChar char="l"/>
              <a:defRPr/>
            </a:pPr>
            <a:endParaRPr kumimoji="0" lang="en-US" altLang="ko-KR" sz="1100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361950" lvl="0" indent="-180975" algn="l">
              <a:spcBef>
                <a:spcPts val="0"/>
              </a:spcBef>
              <a:spcAft>
                <a:spcPts val="0"/>
              </a:spcAft>
              <a:buFont typeface="Wingdings"/>
              <a:buChar char="l"/>
              <a:defRPr/>
            </a:pPr>
            <a:r>
              <a:rPr kumimoji="0" lang="ko-KR" altLang="en-US" sz="1100">
                <a:solidFill>
                  <a:prstClr val="black"/>
                </a:solidFill>
                <a:latin typeface="맑은 고딕"/>
                <a:ea typeface="맑은 고딕"/>
              </a:rPr>
              <a:t>디지털 멀티미디어방송 신호 레벨의 변동 및 인접 채널의 혼선 등 채널별 전계 강도의 편차가 큰 경우 송출 레벨을 안정적으로 유지할 수 있음</a:t>
            </a:r>
            <a:endParaRPr kumimoji="0" lang="ko-KR" altLang="en-US" sz="1100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361950" lvl="0" indent="-180975" algn="l">
              <a:spcBef>
                <a:spcPts val="0"/>
              </a:spcBef>
              <a:spcAft>
                <a:spcPts val="0"/>
              </a:spcAft>
              <a:buFont typeface="Wingdings"/>
              <a:buChar char="l"/>
              <a:defRPr/>
            </a:pPr>
            <a:endParaRPr kumimoji="0" lang="en-US" altLang="ko-KR" sz="1100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361950" lvl="0" indent="-180975" algn="l">
              <a:spcBef>
                <a:spcPts val="0"/>
              </a:spcBef>
              <a:spcAft>
                <a:spcPts val="0"/>
              </a:spcAft>
              <a:buFont typeface="Wingdings"/>
              <a:buChar char="l"/>
              <a:defRPr/>
            </a:pPr>
            <a:r>
              <a:rPr kumimoji="0" lang="en-US" altLang="ko-KR" sz="1100">
                <a:solidFill>
                  <a:prstClr val="black"/>
                </a:solidFill>
                <a:latin typeface="맑은 고딕"/>
                <a:ea typeface="맑은 고딕"/>
              </a:rPr>
              <a:t>174MHz~216MHz</a:t>
            </a:r>
            <a:r>
              <a:rPr kumimoji="0" lang="ko-KR" altLang="en-US" sz="1100">
                <a:solidFill>
                  <a:prstClr val="black"/>
                </a:solidFill>
                <a:latin typeface="맑은 고딕"/>
                <a:ea typeface="맑은 고딕"/>
              </a:rPr>
              <a:t> 주파수 대역</a:t>
            </a:r>
            <a:r>
              <a:rPr kumimoji="0" lang="en-US" altLang="ko-KR" sz="1100">
                <a:solidFill>
                  <a:prstClr val="black"/>
                </a:solidFill>
                <a:latin typeface="맑은 고딕"/>
                <a:ea typeface="맑은 고딕"/>
              </a:rPr>
              <a:t>, 1RU</a:t>
            </a:r>
            <a:r>
              <a:rPr kumimoji="0" lang="ko-KR" altLang="en-US" sz="1100">
                <a:solidFill>
                  <a:prstClr val="black"/>
                </a:solidFill>
                <a:latin typeface="맑은 고딕"/>
                <a:ea typeface="맑은 고딕"/>
              </a:rPr>
              <a:t>로 </a:t>
            </a:r>
            <a:r>
              <a:rPr kumimoji="0" lang="en-US" altLang="ko-KR" sz="1100">
                <a:solidFill>
                  <a:prstClr val="black"/>
                </a:solidFill>
                <a:latin typeface="맑은 고딕"/>
                <a:ea typeface="맑은 고딕"/>
              </a:rPr>
              <a:t>Rack </a:t>
            </a:r>
            <a:r>
              <a:rPr kumimoji="0" lang="ko-KR" altLang="en-US" sz="1100">
                <a:solidFill>
                  <a:prstClr val="black"/>
                </a:solidFill>
                <a:latin typeface="맑은 고딕"/>
                <a:ea typeface="맑은 고딕"/>
              </a:rPr>
              <a:t>실장 </a:t>
            </a:r>
            <a:endParaRPr kumimoji="0" lang="ko-KR" altLang="en-US" sz="1100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361950" lvl="0" indent="-180975" algn="l">
              <a:spcBef>
                <a:spcPts val="0"/>
              </a:spcBef>
              <a:spcAft>
                <a:spcPts val="0"/>
              </a:spcAft>
              <a:buFont typeface="Wingdings"/>
              <a:buChar char="l"/>
              <a:defRPr/>
            </a:pPr>
            <a:endParaRPr kumimoji="0" lang="en-US" altLang="ko-KR" sz="1100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361950" lvl="0" indent="-180975" algn="l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400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361950" lvl="0" indent="-361950" algn="l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>
                <a:solidFill>
                  <a:prstClr val="black"/>
                </a:solidFill>
                <a:latin typeface="맑은 고딕"/>
                <a:ea typeface="맑은 고딕"/>
              </a:rPr>
              <a:t>  </a:t>
            </a:r>
            <a:r>
              <a:rPr kumimoji="0" lang="en-US" altLang="ko-KR" sz="1200" b="1">
                <a:solidFill>
                  <a:prstClr val="black"/>
                </a:solidFill>
                <a:latin typeface="맑은 고딕"/>
                <a:ea typeface="맑은 고딕"/>
              </a:rPr>
              <a:t>2. </a:t>
            </a:r>
            <a:r>
              <a:rPr kumimoji="0" lang="ko-KR" altLang="en-US" sz="1200" b="1">
                <a:solidFill>
                  <a:prstClr val="black"/>
                </a:solidFill>
                <a:latin typeface="맑은 고딕"/>
                <a:ea typeface="맑은 고딕"/>
              </a:rPr>
              <a:t>성 능</a:t>
            </a:r>
            <a:endParaRPr kumimoji="0" lang="ko-KR" altLang="en-US" sz="1200" b="1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361950" lvl="0" indent="-361950" algn="l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b="1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361950" lvl="0" indent="-180975" algn="l">
              <a:spcBef>
                <a:spcPts val="0"/>
              </a:spcBef>
              <a:spcAft>
                <a:spcPts val="0"/>
              </a:spcAft>
              <a:buFont typeface="Wingdings"/>
              <a:buChar char="l"/>
              <a:defRPr/>
            </a:pPr>
            <a:r>
              <a:rPr kumimoji="0" lang="ko-KR" altLang="en-US" sz="1200" b="1">
                <a:solidFill>
                  <a:prstClr val="black"/>
                </a:solidFill>
                <a:latin typeface="맑은 고딕"/>
                <a:ea typeface="맑은 고딕"/>
              </a:rPr>
              <a:t>주요 특성</a:t>
            </a:r>
            <a:endParaRPr kumimoji="0" lang="en-US" altLang="ko-KR" sz="1200" b="1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19620" y="17818"/>
            <a:ext cx="6741368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>
                <a:solidFill>
                  <a:prstClr val="black"/>
                </a:solidFill>
                <a:latin typeface="Arial Black"/>
                <a:ea typeface="맑은 고딕"/>
              </a:rPr>
              <a:t>DMB Processor </a:t>
            </a:r>
            <a:r>
              <a:rPr kumimoji="0" lang="en-US" altLang="ko-KR" sz="1200" b="1">
                <a:solidFill>
                  <a:prstClr val="black"/>
                </a:solidFill>
                <a:latin typeface="HY울릉도B"/>
                <a:ea typeface="HY울릉도B"/>
              </a:rPr>
              <a:t>DMB </a:t>
            </a:r>
            <a:r>
              <a:rPr kumimoji="0" lang="ko-KR" altLang="en-US" sz="1200" b="1">
                <a:solidFill>
                  <a:prstClr val="black"/>
                </a:solidFill>
                <a:latin typeface="HY울릉도B"/>
                <a:ea typeface="HY울릉도B"/>
              </a:rPr>
              <a:t>신호발생기</a:t>
            </a:r>
            <a:endParaRPr kumimoji="0" lang="ko-KR" altLang="en-US" sz="2000" b="1">
              <a:solidFill>
                <a:prstClr val="black"/>
              </a:solidFill>
              <a:latin typeface="HY울릉도B"/>
              <a:ea typeface="HY울릉도B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8454"/>
            <a:ext cx="6741368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>
                <a:solidFill>
                  <a:prstClr val="white"/>
                </a:solidFill>
                <a:latin typeface="Arial Black"/>
                <a:ea typeface="맑은 고딕"/>
              </a:rPr>
              <a:t>DMB Processor </a:t>
            </a:r>
            <a:r>
              <a:rPr kumimoji="0" lang="en-US" altLang="ko-KR" sz="1200" b="1">
                <a:solidFill>
                  <a:prstClr val="white"/>
                </a:solidFill>
                <a:latin typeface="HY울릉도B"/>
                <a:ea typeface="HY울릉도B"/>
              </a:rPr>
              <a:t>DMB </a:t>
            </a:r>
            <a:r>
              <a:rPr kumimoji="0" lang="ko-KR" altLang="en-US" sz="1200" b="1">
                <a:solidFill>
                  <a:prstClr val="white"/>
                </a:solidFill>
                <a:latin typeface="HY울릉도B"/>
                <a:ea typeface="HY울릉도B"/>
              </a:rPr>
              <a:t>신호방생기</a:t>
            </a:r>
            <a:endParaRPr kumimoji="0" lang="ko-KR" altLang="en-US" sz="2000" b="1">
              <a:solidFill>
                <a:prstClr val="white"/>
              </a:solidFill>
              <a:latin typeface="HY울릉도B"/>
              <a:ea typeface="HY울릉도B"/>
            </a:endParaRPr>
          </a:p>
        </p:txBody>
      </p:sp>
      <p:grpSp>
        <p:nvGrpSpPr>
          <p:cNvPr id="13" name="그룹 12"/>
          <p:cNvGrpSpPr/>
          <p:nvPr/>
        </p:nvGrpSpPr>
        <p:grpSpPr>
          <a:xfrm rot="0">
            <a:off x="4005064" y="740532"/>
            <a:ext cx="2736304" cy="156017"/>
            <a:chOff x="6300192" y="3578919"/>
            <a:chExt cx="2736304" cy="144016"/>
          </a:xfrm>
        </p:grpSpPr>
        <p:sp>
          <p:nvSpPr>
            <p:cNvPr id="14" name="직사각형 13"/>
            <p:cNvSpPr/>
            <p:nvPr/>
          </p:nvSpPr>
          <p:spPr>
            <a:xfrm>
              <a:off x="6516216" y="3578919"/>
              <a:ext cx="144016" cy="14401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6732240" y="3578919"/>
              <a:ext cx="144016" cy="14401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6948264" y="3578919"/>
              <a:ext cx="144016" cy="14401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7164288" y="3578919"/>
              <a:ext cx="144016" cy="144016"/>
            </a:xfrm>
            <a:prstGeom prst="rect">
              <a:avLst/>
            </a:prstGeom>
            <a:solidFill>
              <a:srgbClr val="cc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7380312" y="3578919"/>
              <a:ext cx="144016" cy="144016"/>
            </a:xfrm>
            <a:prstGeom prst="rect">
              <a:avLst/>
            </a:prstGeom>
            <a:solidFill>
              <a:srgbClr val="99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7596336" y="3578919"/>
              <a:ext cx="144016" cy="144016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7812360" y="3578919"/>
              <a:ext cx="144016" cy="144016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8028384" y="3578919"/>
              <a:ext cx="144016" cy="144016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8244408" y="3578919"/>
              <a:ext cx="144016" cy="144016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8460432" y="3578919"/>
              <a:ext cx="144016" cy="144016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8676456" y="3578919"/>
              <a:ext cx="144016" cy="144016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8892480" y="3578919"/>
              <a:ext cx="144016" cy="144016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6300192" y="3578919"/>
              <a:ext cx="144016" cy="144016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</p:grpSp>
      <p:pic>
        <p:nvPicPr>
          <p:cNvPr id="32" name="그림 31" descr="TDMB-1000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48754" y="1598629"/>
            <a:ext cx="2565230" cy="1392680"/>
          </a:xfrm>
          <a:prstGeom prst="rect">
            <a:avLst/>
          </a:prstGeom>
        </p:spPr>
      </p:pic>
      <p:graphicFrame>
        <p:nvGraphicFramePr>
          <p:cNvPr id="35" name="Group 104"/>
          <p:cNvGraphicFramePr/>
          <p:nvPr/>
        </p:nvGraphicFramePr>
        <p:xfrm>
          <a:off x="332656" y="4172915"/>
          <a:ext cx="6192688" cy="4836546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998817"/>
                <a:gridCol w="1039385"/>
                <a:gridCol w="1998818"/>
                <a:gridCol w="1155668"/>
              </a:tblGrid>
              <a:tr h="372042">
                <a:tc>
                  <a:txBody>
                    <a:bodyPr vert="horz" lIns="83951" tIns="45474" rIns="83951" bIns="45474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ko-KR" altLang="en-US" sz="11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구분</a:t>
                      </a:r>
                      <a:endParaRPr kumimoji="1" lang="en-US" altLang="ko-KR" sz="11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83951" marR="83951" marT="45474" marB="4547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 vert="horz" lIns="83951" tIns="45474" rIns="83951" bIns="45474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ko-KR" altLang="en-US" sz="11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단위</a:t>
                      </a:r>
                      <a:endParaRPr kumimoji="1" lang="en-US" altLang="ko-KR" sz="11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83951" marR="83951" marT="45474" marB="4547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 vert="horz" lIns="83951" tIns="45474" rIns="83951" bIns="45474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ko-KR" altLang="en-US" sz="11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기준 값</a:t>
                      </a:r>
                      <a:endParaRPr kumimoji="1" lang="en-US" altLang="ko-KR" sz="11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83951" marR="83951" marT="45474" marB="4547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 vert="horz" lIns="83951" tIns="45474" rIns="83951" bIns="45474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ko-KR" altLang="en-US" sz="11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비고</a:t>
                      </a:r>
                      <a:endParaRPr kumimoji="1" lang="en-US" altLang="ko-KR" sz="11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83951" marR="83951" marT="45474" marB="4547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</a:tr>
              <a:tr h="372042">
                <a:tc>
                  <a:txBody>
                    <a:bodyPr vert="horz" lIns="83951" tIns="45474" rIns="83951" bIns="45474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ko-KR" altLang="en-US" sz="11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주파수 대역</a:t>
                      </a:r>
                      <a:endParaRPr kumimoji="1" lang="en-US" altLang="ko-KR" sz="11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83951" marR="83951" marT="45474" marB="4547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lIns="83951" tIns="45474" rIns="83951" bIns="45474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MHz</a:t>
                      </a:r>
                      <a:endParaRPr kumimoji="1" lang="en-US" altLang="ko-KR" sz="1100" b="0" i="0" u="none" strike="noStrike" cap="none" normalizeH="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83951" marR="83951" marT="45474" marB="4547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lIns="83951" tIns="45474" rIns="83951" bIns="45474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174 ~ 216</a:t>
                      </a:r>
                      <a:endParaRPr kumimoji="1" lang="ko-KR" altLang="en-US" sz="11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83951" marR="83951" marT="45474" marB="4547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lIns="83951" tIns="45474" rIns="83951" bIns="45474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ko-KR" altLang="ko-KR" sz="11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83951" marR="83951" marT="45474" marB="4547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2042">
                <a:tc>
                  <a:txBody>
                    <a:bodyPr vert="horz" lIns="83951" tIns="45474" rIns="83951" bIns="45474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ko-KR" altLang="en-US" sz="11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입력레벨</a:t>
                      </a:r>
                      <a:endParaRPr kumimoji="1" lang="en-US" altLang="ko-KR" sz="11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83951" marR="83951" marT="45474" marB="4547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lIns="83951" tIns="45474" rIns="83951" bIns="45474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dB㎶</a:t>
                      </a:r>
                      <a:endParaRPr lang="en-US" altLang="ko-KR" sz="90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83951" marR="83951" marT="45474" marB="4547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lIns="83951" tIns="45474" rIns="83951" bIns="45474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40 ~ 60</a:t>
                      </a:r>
                      <a:endParaRPr kumimoji="1" lang="ko-KR" altLang="en-US" sz="11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83951" marR="83951" marT="45474" marB="4547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lIns="83951" tIns="45474" rIns="83951" bIns="45474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ko-KR" altLang="ko-KR" sz="11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83951" marR="83951" marT="45474" marB="4547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2042">
                <a:tc>
                  <a:txBody>
                    <a:bodyPr vert="horz" lIns="83951" tIns="45474" rIns="83951" bIns="45474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ko-KR" altLang="en-US" sz="11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출력레벨</a:t>
                      </a:r>
                      <a:endParaRPr kumimoji="1" lang="en-US" altLang="ko-KR" sz="11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83951" marR="83951" marT="45474" marB="4547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lIns="83951" tIns="45474" rIns="83951" bIns="45474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dB㎶ 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이상</a:t>
                      </a:r>
                      <a:endParaRPr lang="ko-KR" altLang="en-US" sz="110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83951" marR="83951" marT="45474" marB="4547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lIns="83951" tIns="45474" rIns="83951" bIns="45474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95</a:t>
                      </a:r>
                      <a:endParaRPr kumimoji="1" lang="en-US" altLang="ko-KR" sz="1100" b="0" i="0" u="none" strike="noStrike" cap="none" normalizeH="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83951" marR="83951" marT="45474" marB="4547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lIns="83951" tIns="45474" rIns="83951" bIns="45474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ko-KR" altLang="ko-KR" sz="11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83951" marR="83951" marT="45474" marB="4547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2042">
                <a:tc rowSpan="2">
                  <a:txBody>
                    <a:bodyPr vert="horz" lIns="83951" tIns="45474" rIns="83951" bIns="45474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ko-KR" altLang="en-US" sz="11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자동이득 조정범위</a:t>
                      </a:r>
                      <a:endParaRPr kumimoji="1" lang="en-US" altLang="ko-KR" sz="11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83951" marR="83951" marT="45474" marB="4547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lIns="14935" tIns="16180" rIns="14935" bIns="16180" anchor="ctr" anchorCtr="0"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dB 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이상</a:t>
                      </a:r>
                      <a:endParaRPr lang="ko-KR" altLang="en-US" sz="110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14935" marR="14935" marT="16180" marB="1618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lIns="83951" tIns="45474" rIns="83951" bIns="45474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-10 ～ +10</a:t>
                      </a:r>
                      <a:endParaRPr lang="en-US" altLang="ko-KR" sz="110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83951" marR="83951" marT="45474" marB="4547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lIns="83951" tIns="45474" rIns="83951" bIns="45474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ko-KR" altLang="en-US" sz="11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입력변화범위</a:t>
                      </a:r>
                      <a:endParaRPr kumimoji="1" lang="ko-KR" altLang="ko-KR" sz="11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83951" marR="83951" marT="45474" marB="4547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2042">
                <a:tc vMerge="1">
                  <a:txBody>
                    <a:bodyPr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en-US" altLang="ko-KR" sz="10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83951" marR="83951" marT="41976" marB="41976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lIns="14935" tIns="16180" rIns="14935" bIns="16180" anchor="ctr" anchorCtr="0"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dB 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이내</a:t>
                      </a:r>
                      <a:endParaRPr lang="ko-KR" altLang="en-US" sz="110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14935" marR="14935" marT="16180" marB="1618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lIns="83951" tIns="45474" rIns="83951" bIns="45474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±1</a:t>
                      </a:r>
                      <a:endParaRPr lang="en-US" altLang="ko-KR" sz="110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83951" marR="83951" marT="45474" marB="4547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lIns="83951" tIns="45474" rIns="83951" bIns="45474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ko-KR" altLang="en-US" sz="11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출력번화범위</a:t>
                      </a:r>
                      <a:endParaRPr kumimoji="1" lang="ko-KR" altLang="ko-KR" sz="11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83951" marR="83951" marT="45474" marB="4547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2042">
                <a:tc>
                  <a:txBody>
                    <a:bodyPr vert="horz" lIns="83951" tIns="45474" rIns="83951" bIns="45474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ko-KR" altLang="en-US" sz="11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반사손실</a:t>
                      </a:r>
                      <a:endParaRPr kumimoji="1" lang="en-US" altLang="ko-KR" sz="11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83951" marR="83951" marT="45474" marB="4547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lIns="14935" tIns="16180" rIns="14935" bIns="16180" anchor="ctr" anchorCtr="0"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dB 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이상</a:t>
                      </a:r>
                      <a:endParaRPr lang="ko-KR" altLang="en-US" sz="110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14935" marR="14935" marT="16180" marB="1618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lIns="83951" tIns="45474" rIns="83951" bIns="45474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10</a:t>
                      </a:r>
                      <a:endParaRPr kumimoji="1" lang="en-US" altLang="ko-KR" sz="1100" b="0" i="0" u="none" strike="noStrike" cap="none" normalizeH="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83951" marR="83951" marT="45474" marB="4547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lIns="83951" tIns="45474" rIns="83951" bIns="45474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ko-KR" altLang="ko-KR" sz="11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83951" marR="83951" marT="45474" marB="4547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2042">
                <a:tc>
                  <a:txBody>
                    <a:bodyPr vert="horz" lIns="83951" tIns="45474" rIns="83951" bIns="45474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ko-KR" altLang="en-US" sz="11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주파수 특성</a:t>
                      </a:r>
                      <a:endParaRPr kumimoji="1" lang="en-US" altLang="ko-KR" sz="11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83951" marR="83951" marT="45474" marB="4547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lIns="14935" tIns="16180" rIns="14935" bIns="16180" anchor="ctr" anchorCtr="0"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dB 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이내</a:t>
                      </a:r>
                      <a:endParaRPr lang="ko-KR" altLang="en-US" sz="110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14935" marR="14935" marT="16180" marB="1618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lIns="83951" tIns="45474" rIns="83951" bIns="45474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±1</a:t>
                      </a:r>
                      <a:endParaRPr lang="en-US" altLang="ko-KR" sz="110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83951" marR="83951" marT="45474" marB="4547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lIns="83951" tIns="45474" rIns="83951" bIns="45474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ko-KR" altLang="ko-KR" sz="11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83951" marR="83951" marT="45474" marB="4547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2042">
                <a:tc>
                  <a:txBody>
                    <a:bodyPr vert="horz" lIns="83951" tIns="45474" rIns="83951" bIns="45474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ko-KR" altLang="en-US" sz="11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출력레벨 안정도</a:t>
                      </a:r>
                      <a:endParaRPr kumimoji="1" lang="en-US" altLang="ko-KR" sz="11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83951" marR="83951" marT="45474" marB="4547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lIns="83951" tIns="45474" rIns="83951" bIns="45474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dB 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이내</a:t>
                      </a:r>
                      <a:endParaRPr kumimoji="1" lang="en-US" altLang="ko-KR" sz="11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83951" marR="83951" marT="45474" marB="4547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lIns="83951" tIns="45474" rIns="83951" bIns="45474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±1</a:t>
                      </a:r>
                      <a:endParaRPr lang="en-US" altLang="ko-KR" sz="110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83951" marR="83951" marT="45474" marB="4547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lIns="83951" tIns="45474" rIns="83951" bIns="45474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ko-KR" altLang="ko-KR" sz="11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83951" marR="83951" marT="45474" marB="4547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2042">
                <a:tc>
                  <a:txBody>
                    <a:bodyPr vert="horz" lIns="83951" tIns="45474" rIns="83951" bIns="45474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ko-KR" altLang="en-US" sz="11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스퓨리어스</a:t>
                      </a:r>
                      <a:endParaRPr kumimoji="1" lang="en-US" altLang="ko-KR" sz="11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83951" marR="83951" marT="45474" marB="4547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lIns="83951" tIns="45474" rIns="83951" bIns="45474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dB 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이상</a:t>
                      </a:r>
                      <a:endParaRPr kumimoji="1" lang="en-US" altLang="ko-KR" sz="11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83951" marR="83951" marT="45474" marB="4547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lIns="83951" tIns="45474" rIns="83951" bIns="45474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-60</a:t>
                      </a:r>
                      <a:endParaRPr kumimoji="1" lang="en-US" altLang="ko-KR" sz="1100" b="0" i="0" u="none" strike="noStrike" cap="none" normalizeH="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83951" marR="83951" marT="45474" marB="4547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lIns="83951" tIns="45474" rIns="83951" bIns="45474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ko-KR" altLang="ko-KR" sz="11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83951" marR="83951" marT="45474" marB="4547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2042">
                <a:tc>
                  <a:txBody>
                    <a:bodyPr vert="horz" lIns="83951" tIns="45474" rIns="83951" bIns="45474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ko-KR" altLang="en-US" sz="11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출력조정범위</a:t>
                      </a:r>
                      <a:endParaRPr kumimoji="1" lang="en-US" altLang="ko-KR" sz="11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83951" marR="83951" marT="45474" marB="4547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lIns="83951" tIns="45474" rIns="83951" bIns="45474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dB 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이상</a:t>
                      </a:r>
                      <a:endParaRPr lang="ko-KR" altLang="en-US" sz="110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83951" marR="83951" marT="45474" marB="4547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lIns="83951" tIns="45474" rIns="83951" bIns="45474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15</a:t>
                      </a:r>
                      <a:endParaRPr kumimoji="1" lang="en-US" altLang="ko-KR" sz="1100" b="0" i="0" u="none" strike="noStrike" cap="none" normalizeH="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83951" marR="83951" marT="45474" marB="4547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lIns="83951" tIns="45474" rIns="83951" bIns="45474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lang="en-US" altLang="ko-KR" sz="110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83951" marR="83951" marT="45474" marB="4547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2042">
                <a:tc>
                  <a:txBody>
                    <a:bodyPr vert="horz" lIns="83951" tIns="45474" rIns="83951" bIns="45474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ko-KR" altLang="en-US" sz="11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잡음지수</a:t>
                      </a:r>
                      <a:endParaRPr kumimoji="1" lang="en-US" altLang="ko-KR" sz="11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83951" marR="83951" marT="45474" marB="4547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lIns="83951" tIns="45474" rIns="83951" bIns="45474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dB </a:t>
                      </a:r>
                      <a:r>
                        <a:rPr lang="ko-KR" altLang="en-US" sz="110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이하</a:t>
                      </a:r>
                      <a:endParaRPr lang="ko-KR" altLang="en-US" sz="110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83951" marR="83951" marT="45474" marB="4547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lIns="83951" tIns="45474" rIns="83951" bIns="45474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10</a:t>
                      </a:r>
                      <a:endParaRPr kumimoji="1" lang="en-US" altLang="ko-KR" sz="1100" b="0" i="0" u="none" strike="noStrike" cap="none" normalizeH="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83951" marR="83951" marT="45474" marB="4547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lIns="83951" tIns="45474" rIns="83951" bIns="45474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lang="en-US" altLang="ko-KR" sz="110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83951" marR="83951" marT="45474" marB="4547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2042">
                <a:tc>
                  <a:txBody>
                    <a:bodyPr vert="horz" lIns="83951" tIns="45474" rIns="83951" bIns="45474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ko-KR" altLang="en-US" sz="11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험변조</a:t>
                      </a:r>
                      <a:endParaRPr kumimoji="1" lang="en-US" altLang="ko-KR" sz="11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83951" marR="83951" marT="45474" marB="4547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lIns="83951" tIns="45474" rIns="83951" bIns="45474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dB </a:t>
                      </a:r>
                      <a:r>
                        <a:rPr kumimoji="1" lang="ko-KR" altLang="en-US" sz="11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이하</a:t>
                      </a:r>
                      <a:endParaRPr kumimoji="1" lang="en-US" altLang="ko-KR" sz="11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83951" marR="83951" marT="45474" marB="4547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lIns="83951" tIns="45474" rIns="83951" bIns="45474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b="0" i="0" u="none" strike="noStrike" cap="none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-60</a:t>
                      </a:r>
                      <a:endParaRPr kumimoji="1" lang="en-US" altLang="ko-KR" sz="1100" b="0" i="0" u="none" strike="noStrike" cap="none" normalizeH="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83951" marR="83951" marT="45474" marB="4547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vert="horz" lIns="83951" tIns="45474" rIns="83951" bIns="45474" anchor="ctr" anchorCtr="0"/>
                    <a:p>
                      <a:pPr marL="0" marR="0" lvl="0" indent="0" algn="ctr" defTabSz="1042988" rtl="0" eaLnBrk="1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ko-KR" altLang="ko-KR" sz="1100" b="0" i="0" u="none" strike="noStrike" cap="none" normalizeH="0" baseline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83951" marR="83951" marT="45474" marB="45474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DMB </a:t>
            </a:r>
            <a:r>
              <a:rPr lang="ko-KR" altLang="en-US" dirty="0" smtClean="0"/>
              <a:t>안테나</a:t>
            </a:r>
            <a:endParaRPr lang="ko-KR" altLang="en-US" dirty="0"/>
          </a:p>
        </p:txBody>
      </p:sp>
      <p:pic>
        <p:nvPicPr>
          <p:cNvPr id="5" name="Picture 4" descr="기능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3368824"/>
            <a:ext cx="4826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사양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80" y="5169024"/>
            <a:ext cx="4603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93"/>
          <p:cNvSpPr txBox="1">
            <a:spLocks noChangeArrowheads="1"/>
          </p:cNvSpPr>
          <p:nvPr/>
        </p:nvSpPr>
        <p:spPr bwMode="auto">
          <a:xfrm>
            <a:off x="696913" y="3679309"/>
            <a:ext cx="561240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7313" indent="-87313" algn="l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</a:pP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방송 공동수신설비의 방송 공동신호 중 이동 멀티미디어 신호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(DMB)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를 수신하기 위한 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DMB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전용 안테나</a:t>
            </a:r>
            <a:endParaRPr lang="en-US" altLang="ko-KR" sz="10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87313" indent="-87313" algn="l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</a:pP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전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후 방비 특성이 우수</a:t>
            </a:r>
            <a:endParaRPr lang="en-US" altLang="ko-KR" sz="10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87313" indent="-87313" algn="l">
              <a:lnSpc>
                <a:spcPct val="150000"/>
              </a:lnSpc>
              <a:spcBef>
                <a:spcPct val="20000"/>
              </a:spcBef>
              <a:buSzPct val="100000"/>
              <a:buFont typeface="Wingdings" pitchFamily="2" charset="2"/>
              <a:buChar char="§"/>
            </a:pP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재질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옵션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): </a:t>
            </a:r>
            <a:r>
              <a:rPr lang="ko-KR" altLang="en-US" sz="1000" b="1" dirty="0" smtClean="0">
                <a:latin typeface="맑은 고딕" pitchFamily="50" charset="-127"/>
                <a:ea typeface="맑은 고딕" pitchFamily="50" charset="-127"/>
              </a:rPr>
              <a:t>알루미늄 및 </a:t>
            </a: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Stainless</a:t>
            </a:r>
            <a:endParaRPr lang="en-US" altLang="ko-KR" sz="1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124744" y="2834571"/>
            <a:ext cx="4824536" cy="246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180975" indent="-180975" algn="l">
              <a:buClr>
                <a:srgbClr val="C00000"/>
              </a:buClr>
              <a:buFont typeface="Wingdings" pitchFamily="2" charset="2"/>
              <a:buChar char="l"/>
            </a:pPr>
            <a:r>
              <a:rPr lang="ko-KR" altLang="en-US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모델명 </a:t>
            </a:r>
            <a:r>
              <a:rPr lang="en-US" altLang="ko-KR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: DMB-8VR </a:t>
            </a:r>
          </a:p>
        </p:txBody>
      </p:sp>
      <p:pic>
        <p:nvPicPr>
          <p:cNvPr id="10" name="그림 9" descr="DMB 전용 안테나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8880" y="1314500"/>
            <a:ext cx="2209800" cy="1409700"/>
          </a:xfrm>
          <a:prstGeom prst="rect">
            <a:avLst/>
          </a:prstGeom>
        </p:spPr>
      </p:pic>
      <p:graphicFrame>
        <p:nvGraphicFramePr>
          <p:cNvPr id="9" name="Group 68"/>
          <p:cNvGraphicFramePr>
            <a:graphicFrameLocks noGrp="1"/>
          </p:cNvGraphicFramePr>
          <p:nvPr/>
        </p:nvGraphicFramePr>
        <p:xfrm>
          <a:off x="758230" y="5673080"/>
          <a:ext cx="5551091" cy="2592288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05019"/>
                <a:gridCol w="2220405"/>
                <a:gridCol w="1325667"/>
              </a:tblGrid>
              <a:tr h="288032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특성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  고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Elements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Frequency Range(MHz)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174~216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Channel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DMB Band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Impedance(Ω)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Gain(</a:t>
                      </a: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dBi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8.0~9.5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VSWR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≤2.2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Half Power Width(degrees)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± 30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Front to Back Ratio(dB)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≥15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57" descr="외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80" y="8594799"/>
            <a:ext cx="482600" cy="174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구내전송증폭기</a:t>
            </a:r>
            <a:endParaRPr lang="ko-KR" altLang="en-US" dirty="0"/>
          </a:p>
        </p:txBody>
      </p:sp>
      <p:pic>
        <p:nvPicPr>
          <p:cNvPr id="5" name="Picture 4" descr="기능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3224808"/>
            <a:ext cx="4826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사양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80" y="4706367"/>
            <a:ext cx="4603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1124744" y="2834571"/>
            <a:ext cx="4824536" cy="246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180975" indent="-180975" algn="l">
              <a:buClr>
                <a:srgbClr val="C00000"/>
              </a:buClr>
              <a:buFont typeface="Wingdings" pitchFamily="2" charset="2"/>
              <a:buChar char="l"/>
            </a:pPr>
            <a:r>
              <a:rPr lang="ko-KR" altLang="en-US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모델명 </a:t>
            </a:r>
            <a:r>
              <a:rPr lang="en-US" altLang="ko-KR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: CA-1030D(N)</a:t>
            </a:r>
          </a:p>
        </p:txBody>
      </p:sp>
      <p:sp>
        <p:nvSpPr>
          <p:cNvPr id="12" name="Text Box 1029"/>
          <p:cNvSpPr txBox="1">
            <a:spLocks noChangeArrowheads="1"/>
          </p:cNvSpPr>
          <p:nvPr/>
        </p:nvSpPr>
        <p:spPr bwMode="auto">
          <a:xfrm>
            <a:off x="616942" y="3543300"/>
            <a:ext cx="5735638" cy="111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951" tIns="0" rIns="83951" bIns="41976">
            <a:spAutoFit/>
          </a:bodyPr>
          <a:lstStyle/>
          <a:p>
            <a:pPr marL="174625" indent="-174625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CATV 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및 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VHF, UHF </a:t>
            </a:r>
            <a:r>
              <a:rPr lang="ko-KR" altLang="en-US" sz="1000" b="1" dirty="0" err="1">
                <a:latin typeface="맑은 고딕" pitchFamily="50" charset="-127"/>
                <a:ea typeface="맑은 고딕" pitchFamily="50" charset="-127"/>
              </a:rPr>
              <a:t>광대역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 증폭기로 안정된 주파수 특성과 고출력 특성을 가진 양방향 증폭기</a:t>
            </a:r>
          </a:p>
          <a:p>
            <a:pPr marL="174625" indent="-174625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상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하향 분리 증폭을 할 수 있으며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, EQ 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변환으로 주파수 대역을 확장할 수 있음</a:t>
            </a:r>
          </a:p>
          <a:p>
            <a:pPr marL="174625" indent="-174625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보수 및 점검이 용이한 출력 모니터 단자 채택</a:t>
            </a:r>
          </a:p>
          <a:p>
            <a:pPr marL="174625" indent="-174625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방열이 우수한 알루미늄 </a:t>
            </a:r>
            <a:r>
              <a:rPr lang="ko-KR" altLang="en-US" sz="1000" b="1" dirty="0" err="1">
                <a:latin typeface="맑은 고딕" pitchFamily="50" charset="-127"/>
                <a:ea typeface="맑은 고딕" pitchFamily="50" charset="-127"/>
              </a:rPr>
              <a:t>방열판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 채택</a:t>
            </a:r>
          </a:p>
          <a:p>
            <a:pPr marL="174625" indent="-174625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170mm(W) x 63.5mm(H) x 247mm(D)</a:t>
            </a:r>
          </a:p>
        </p:txBody>
      </p:sp>
      <p:graphicFrame>
        <p:nvGraphicFramePr>
          <p:cNvPr id="14" name="Group 1229"/>
          <p:cNvGraphicFramePr>
            <a:graphicFrameLocks noGrp="1"/>
          </p:cNvGraphicFramePr>
          <p:nvPr/>
        </p:nvGraphicFramePr>
        <p:xfrm>
          <a:off x="692696" y="5091113"/>
          <a:ext cx="5688630" cy="3246267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632369"/>
                <a:gridCol w="527871"/>
                <a:gridCol w="1369021"/>
                <a:gridCol w="1369021"/>
                <a:gridCol w="790348"/>
              </a:tblGrid>
              <a:tr h="250255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Classification</a:t>
                      </a: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Unit</a:t>
                      </a: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Forward</a:t>
                      </a: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Reverse</a:t>
                      </a: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Remarks</a:t>
                      </a: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</a:tr>
              <a:tr h="24849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주파수 대역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MHz</a:t>
                      </a: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54~1002</a:t>
                      </a: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5~42</a:t>
                      </a: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0255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Operational Gain</a:t>
                      </a: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30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0255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주파수 특성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±1.25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이내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±0.75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이내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849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정격출력레벨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dBmV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45</a:t>
                      </a: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37</a:t>
                      </a: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Note) 1</a:t>
                      </a: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0255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반사손실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14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15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0255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잡음지수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이하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0255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차 상호변조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(CSO)</a:t>
                      </a: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55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63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Note) 2,3</a:t>
                      </a: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849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차 상호변조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(CTB)</a:t>
                      </a: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55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Note) 2,3</a:t>
                      </a: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0255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X-MOD</a:t>
                      </a: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55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63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Note) 2,3</a:t>
                      </a: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0255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HUM</a:t>
                      </a: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63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63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Note) 2,3</a:t>
                      </a: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0255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전원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</a:t>
                      </a: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AC220V</a:t>
                      </a: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849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Operating Temperature</a:t>
                      </a: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-10~50℃</a:t>
                      </a: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Text Box 1115"/>
          <p:cNvSpPr txBox="1">
            <a:spLocks noChangeArrowheads="1"/>
          </p:cNvSpPr>
          <p:nvPr/>
        </p:nvSpPr>
        <p:spPr bwMode="auto">
          <a:xfrm>
            <a:off x="692696" y="8409384"/>
            <a:ext cx="5688632" cy="45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3951" tIns="41976" rIns="83951" bIns="41976">
            <a:spAutoFit/>
          </a:bodyPr>
          <a:lstStyle/>
          <a:p>
            <a:pPr algn="l" defTabSz="839788">
              <a:spcBef>
                <a:spcPct val="50000"/>
              </a:spcBef>
            </a:pPr>
            <a:r>
              <a:rPr lang="ko-KR" altLang="en-US" sz="800" dirty="0">
                <a:latin typeface="맑은 고딕" pitchFamily="50" charset="-127"/>
                <a:ea typeface="맑은 고딕" pitchFamily="50" charset="-127"/>
              </a:rPr>
              <a:t>주</a:t>
            </a: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800" dirty="0" smtClean="0">
                <a:latin typeface="맑은 고딕" pitchFamily="50" charset="-127"/>
                <a:ea typeface="맑은 고딕" pitchFamily="50" charset="-127"/>
              </a:rPr>
              <a:t>최고 주파수 기준</a:t>
            </a: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800" dirty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800" dirty="0">
                <a:latin typeface="맑은 고딕" pitchFamily="50" charset="-127"/>
                <a:ea typeface="맑은 고딕" pitchFamily="50" charset="-127"/>
              </a:rPr>
              <a:t>주</a:t>
            </a: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800" dirty="0" smtClean="0">
                <a:latin typeface="맑은 고딕" pitchFamily="50" charset="-127"/>
                <a:ea typeface="맑은 고딕" pitchFamily="50" charset="-127"/>
              </a:rPr>
              <a:t>하향 </a:t>
            </a:r>
            <a:r>
              <a:rPr lang="en-US" altLang="ko-KR" sz="800" dirty="0" smtClean="0">
                <a:latin typeface="맑은 고딕" pitchFamily="50" charset="-127"/>
                <a:ea typeface="맑은 고딕" pitchFamily="50" charset="-127"/>
              </a:rPr>
              <a:t>750MHz </a:t>
            </a:r>
            <a:r>
              <a:rPr lang="ko-KR" altLang="en-US" sz="800" dirty="0" smtClean="0">
                <a:latin typeface="맑은 고딕" pitchFamily="50" charset="-127"/>
                <a:ea typeface="맑은 고딕" pitchFamily="50" charset="-127"/>
              </a:rPr>
              <a:t>기준</a:t>
            </a:r>
            <a:r>
              <a:rPr lang="en-US" altLang="ko-KR" sz="8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800" dirty="0" smtClean="0">
                <a:latin typeface="맑은 고딕" pitchFamily="50" charset="-127"/>
                <a:ea typeface="맑은 고딕" pitchFamily="50" charset="-127"/>
              </a:rPr>
              <a:t>하향 </a:t>
            </a:r>
            <a:r>
              <a:rPr lang="en-US" altLang="ko-KR" sz="800" dirty="0" smtClean="0">
                <a:latin typeface="맑은 고딕" pitchFamily="50" charset="-127"/>
                <a:ea typeface="맑은 고딕" pitchFamily="50" charset="-127"/>
              </a:rPr>
              <a:t>110</a:t>
            </a:r>
            <a:r>
              <a:rPr lang="ko-KR" altLang="en-US" sz="800" dirty="0" smtClean="0">
                <a:latin typeface="맑은 고딕" pitchFamily="50" charset="-127"/>
                <a:ea typeface="맑은 고딕" pitchFamily="50" charset="-127"/>
              </a:rPr>
              <a:t>개 채널 평탄입력</a:t>
            </a:r>
            <a:r>
              <a:rPr lang="en-US" altLang="ko-KR" sz="800" dirty="0" smtClean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800" dirty="0" smtClean="0">
                <a:latin typeface="맑은 고딕" pitchFamily="50" charset="-127"/>
                <a:ea typeface="맑은 고딕" pitchFamily="50" charset="-127"/>
              </a:rPr>
              <a:t>출력</a:t>
            </a:r>
            <a:r>
              <a:rPr lang="en-US" altLang="ko-KR" sz="800" dirty="0" smtClean="0">
                <a:latin typeface="맑은 고딕" pitchFamily="50" charset="-127"/>
                <a:ea typeface="맑은 고딕" pitchFamily="50" charset="-127"/>
              </a:rPr>
              <a:t>), </a:t>
            </a:r>
            <a:r>
              <a:rPr lang="ko-KR" altLang="en-US" sz="800" dirty="0" smtClean="0">
                <a:latin typeface="맑은 고딕" pitchFamily="50" charset="-127"/>
                <a:ea typeface="맑은 고딕" pitchFamily="50" charset="-127"/>
              </a:rPr>
              <a:t>상향 </a:t>
            </a:r>
            <a:r>
              <a:rPr lang="en-US" altLang="ko-KR" sz="800" dirty="0" smtClean="0"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ko-KR" altLang="en-US" sz="800" dirty="0" smtClean="0">
                <a:latin typeface="맑은 고딕" pitchFamily="50" charset="-127"/>
                <a:ea typeface="맑은 고딕" pitchFamily="50" charset="-127"/>
              </a:rPr>
              <a:t>채널</a:t>
            </a:r>
            <a:r>
              <a:rPr lang="en-US" altLang="ko-KR" sz="8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800" dirty="0" smtClean="0">
                <a:latin typeface="맑은 고딕" pitchFamily="50" charset="-127"/>
                <a:ea typeface="맑은 고딕" pitchFamily="50" charset="-127"/>
              </a:rPr>
              <a:t>평탄 출력</a:t>
            </a:r>
            <a:r>
              <a:rPr lang="en-US" altLang="ko-KR" sz="800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800" dirty="0">
                <a:latin typeface="맑은 고딕" pitchFamily="50" charset="-127"/>
                <a:ea typeface="맑은 고딕" pitchFamily="50" charset="-127"/>
              </a:rPr>
              <a:t/>
            </a:r>
            <a:br>
              <a:rPr lang="ko-KR" altLang="en-US" sz="800" dirty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800" dirty="0">
                <a:latin typeface="맑은 고딕" pitchFamily="50" charset="-127"/>
                <a:ea typeface="맑은 고딕" pitchFamily="50" charset="-127"/>
              </a:rPr>
              <a:t>주</a:t>
            </a: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800" dirty="0" smtClean="0">
                <a:latin typeface="맑은 고딕" pitchFamily="50" charset="-127"/>
                <a:ea typeface="맑은 고딕" pitchFamily="50" charset="-127"/>
              </a:rPr>
              <a:t>정격 출력 기준</a:t>
            </a:r>
            <a:endParaRPr lang="en-US" altLang="ko-KR" sz="8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" name="그림 9" descr="CA-1030D(N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0928" y="1302427"/>
            <a:ext cx="1296144" cy="14926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기능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80" y="3368824"/>
            <a:ext cx="482600" cy="169862"/>
          </a:xfrm>
          <a:prstGeom prst="rect">
            <a:avLst/>
          </a:prstGeom>
          <a:noFill/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616942" y="3672036"/>
            <a:ext cx="5597525" cy="42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951" tIns="0" rIns="83951" bIns="41976">
            <a:spAutoFit/>
          </a:bodyPr>
          <a:lstStyle/>
          <a:p>
            <a:pPr marL="174625" indent="-174625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 b="1" dirty="0" smtClean="0">
                <a:latin typeface="맑은 고딕" pitchFamily="50" charset="-127"/>
                <a:ea typeface="맑은 고딕" pitchFamily="50" charset="-127"/>
              </a:rPr>
              <a:t>5 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~ 1,000MHz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까지의 </a:t>
            </a:r>
            <a:r>
              <a:rPr lang="ko-KR" altLang="en-US" sz="1000" b="1" dirty="0" err="1">
                <a:latin typeface="맑은 고딕" pitchFamily="50" charset="-127"/>
                <a:ea typeface="맑은 고딕" pitchFamily="50" charset="-127"/>
              </a:rPr>
              <a:t>광대역에서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 평탄한 주파수 특성을 발휘</a:t>
            </a:r>
          </a:p>
          <a:p>
            <a:pPr marL="174625" indent="-174625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AL-</a:t>
            </a:r>
            <a:r>
              <a:rPr lang="en-US" altLang="ko-KR" sz="1000" b="1" dirty="0" err="1">
                <a:latin typeface="맑은 고딕" pitchFamily="50" charset="-127"/>
                <a:ea typeface="맑은 고딕" pitchFamily="50" charset="-127"/>
              </a:rPr>
              <a:t>Diecasting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재질로 내구성이 우수</a:t>
            </a:r>
          </a:p>
        </p:txBody>
      </p:sp>
      <p:pic>
        <p:nvPicPr>
          <p:cNvPr id="54278" name="Picture 6" descr="사양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792" y="4519613"/>
            <a:ext cx="460375" cy="171450"/>
          </a:xfrm>
          <a:prstGeom prst="rect">
            <a:avLst/>
          </a:prstGeom>
          <a:noFill/>
        </p:spPr>
      </p:pic>
      <p:pic>
        <p:nvPicPr>
          <p:cNvPr id="54279" name="Picture 7" descr="외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80" y="7500938"/>
            <a:ext cx="482600" cy="174625"/>
          </a:xfrm>
          <a:prstGeom prst="rect">
            <a:avLst/>
          </a:prstGeom>
          <a:noFill/>
        </p:spPr>
      </p:pic>
      <p:graphicFrame>
        <p:nvGraphicFramePr>
          <p:cNvPr id="54726" name="Group 454"/>
          <p:cNvGraphicFramePr>
            <a:graphicFrameLocks noGrp="1"/>
          </p:cNvGraphicFramePr>
          <p:nvPr/>
        </p:nvGraphicFramePr>
        <p:xfrm>
          <a:off x="686792" y="4975225"/>
          <a:ext cx="5626100" cy="2165352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01688"/>
                <a:gridCol w="865187"/>
                <a:gridCol w="787400"/>
                <a:gridCol w="627063"/>
                <a:gridCol w="835025"/>
                <a:gridCol w="855662"/>
                <a:gridCol w="854075"/>
              </a:tblGrid>
              <a:tr h="366713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Model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Frequency Range(MHz)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Impedance</a:t>
                      </a:r>
                      <a:b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</a:b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(Ω)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No.of Outputs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Return Loss</a:t>
                      </a:r>
                      <a:b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</a:b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(dB)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Insertion Loss(dB)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Out to Out Isolation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CA-D872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5.75~1000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75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≥15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≤4.6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≥20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CA-D873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5.75~1000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75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≥15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≤7.8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≥20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CA-D874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5.75~1000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75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4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≥15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≤8.2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≥20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CA-D875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5.75~1000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75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≥15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≤11.0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≥20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CA-D876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5.75~1000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75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6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≥15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≤11.0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≥20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CA-D878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5.75~1000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75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8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≥15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≤13.0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≥20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CA-D8712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5.75~1000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75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12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≥15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≤16.0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≥20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CA-D8716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5.75~1000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75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16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≥15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≤17.0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≥20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4341" name="Text Box 69"/>
          <p:cNvSpPr txBox="1">
            <a:spLocks noChangeArrowheads="1"/>
          </p:cNvSpPr>
          <p:nvPr/>
        </p:nvSpPr>
        <p:spPr bwMode="auto">
          <a:xfrm>
            <a:off x="616942" y="7783513"/>
            <a:ext cx="5735638" cy="111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951" tIns="0" rIns="83951" bIns="41976">
            <a:spAutoFit/>
          </a:bodyPr>
          <a:lstStyle/>
          <a:p>
            <a:pPr marL="174625" indent="-174625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CA-D872, D873 : 53.6mm(W) x 18mm(H) x 37.5mm(D)</a:t>
            </a:r>
          </a:p>
          <a:p>
            <a:pPr marL="174625" indent="-174625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CA-D874, D875 : 76mm(W) x 18mm(H) x 37.5mm(D)</a:t>
            </a:r>
          </a:p>
          <a:p>
            <a:pPr marL="174625" indent="-174625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CA-D876, D878 : 120..4mm(W) x 18mm(H) x 37.5mm(D)</a:t>
            </a:r>
          </a:p>
          <a:p>
            <a:pPr marL="174625" indent="-174625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CA-D8712 : 178mm(W) x 29mm(H) x 46.5mm(D)</a:t>
            </a:r>
          </a:p>
          <a:p>
            <a:pPr marL="174625" indent="-174625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CA-D8716 : 226mm(W) x 29mm(H) x 46.5mm(D)</a:t>
            </a:r>
          </a:p>
        </p:txBody>
      </p:sp>
      <p:pic>
        <p:nvPicPr>
          <p:cNvPr id="54474" name="Picture 202" descr="Distribut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81" y="1472233"/>
            <a:ext cx="2438305" cy="1140245"/>
          </a:xfrm>
          <a:prstGeom prst="rect">
            <a:avLst/>
          </a:prstGeom>
          <a:noFill/>
        </p:spPr>
      </p:pic>
      <p:sp>
        <p:nvSpPr>
          <p:cNvPr id="11" name="제목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분배기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1124744" y="2834571"/>
            <a:ext cx="4824536" cy="246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180975" indent="-180975" algn="l">
              <a:buClr>
                <a:srgbClr val="C00000"/>
              </a:buClr>
              <a:buFont typeface="Wingdings" pitchFamily="2" charset="2"/>
              <a:buChar char="l"/>
            </a:pPr>
            <a:r>
              <a:rPr lang="ko-KR" altLang="en-US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모델명 </a:t>
            </a:r>
            <a:r>
              <a:rPr lang="en-US" altLang="ko-KR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: CA-D872, D873, D874, D875, D876, D878, D8712, D8716</a:t>
            </a:r>
            <a:endParaRPr lang="ko-KR" altLang="en-US" sz="10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기능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80" y="3152800"/>
            <a:ext cx="482600" cy="171450"/>
          </a:xfrm>
          <a:prstGeom prst="rect">
            <a:avLst/>
          </a:prstGeom>
          <a:noFill/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616942" y="3400450"/>
            <a:ext cx="5597525" cy="82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951" tIns="0" rIns="83951" bIns="41976">
            <a:spAutoFit/>
          </a:bodyPr>
          <a:lstStyle/>
          <a:p>
            <a:pPr marL="174625" indent="-174625" algn="l" defTabSz="839788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5.75 ~ 870MHz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까지의 </a:t>
            </a:r>
            <a:r>
              <a:rPr lang="ko-KR" altLang="en-US" sz="1000" b="1" dirty="0" err="1">
                <a:latin typeface="맑은 고딕" pitchFamily="50" charset="-127"/>
                <a:ea typeface="맑은 고딕" pitchFamily="50" charset="-127"/>
              </a:rPr>
              <a:t>광대역에서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 평탄한 주파수 특성을 발휘</a:t>
            </a:r>
          </a:p>
          <a:p>
            <a:pPr marL="174625" indent="-174625" algn="l" defTabSz="839788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AL-</a:t>
            </a:r>
            <a:r>
              <a:rPr lang="en-US" altLang="ko-KR" sz="1000" b="1" dirty="0" err="1">
                <a:latin typeface="맑은 고딕" pitchFamily="50" charset="-127"/>
                <a:ea typeface="맑은 고딕" pitchFamily="50" charset="-127"/>
              </a:rPr>
              <a:t>Diecasting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재질로 내구성이 우수</a:t>
            </a:r>
          </a:p>
          <a:p>
            <a:pPr marL="174625" indent="-174625" algn="l" defTabSz="839788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전송선로 상에서 신호를 분기하여 주는 기기</a:t>
            </a:r>
          </a:p>
          <a:p>
            <a:pPr marL="174625" indent="-174625" algn="l" defTabSz="839788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전송선로 특성에 따라 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Tap Loss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를 </a:t>
            </a:r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8~23</a:t>
            </a:r>
            <a:r>
              <a:rPr lang="ko-KR" altLang="en-US" sz="1000" b="1" dirty="0">
                <a:latin typeface="맑은 고딕" pitchFamily="50" charset="-127"/>
                <a:ea typeface="맑은 고딕" pitchFamily="50" charset="-127"/>
              </a:rPr>
              <a:t>까지 지정하여 사용 가능</a:t>
            </a:r>
          </a:p>
        </p:txBody>
      </p:sp>
      <p:pic>
        <p:nvPicPr>
          <p:cNvPr id="56326" name="Picture 6" descr="사양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792" y="4399980"/>
            <a:ext cx="460375" cy="171450"/>
          </a:xfrm>
          <a:prstGeom prst="rect">
            <a:avLst/>
          </a:prstGeom>
          <a:noFill/>
        </p:spPr>
      </p:pic>
      <p:pic>
        <p:nvPicPr>
          <p:cNvPr id="56327" name="Picture 7" descr="외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80" y="8479730"/>
            <a:ext cx="482600" cy="174625"/>
          </a:xfrm>
          <a:prstGeom prst="rect">
            <a:avLst/>
          </a:prstGeom>
          <a:noFill/>
        </p:spPr>
      </p:pic>
      <p:graphicFrame>
        <p:nvGraphicFramePr>
          <p:cNvPr id="57013" name="Group 693"/>
          <p:cNvGraphicFramePr>
            <a:graphicFrameLocks noGrp="1"/>
          </p:cNvGraphicFramePr>
          <p:nvPr/>
        </p:nvGraphicFramePr>
        <p:xfrm>
          <a:off x="692696" y="4710113"/>
          <a:ext cx="5616625" cy="3575051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641713"/>
                <a:gridCol w="497655"/>
                <a:gridCol w="713742"/>
                <a:gridCol w="712105"/>
                <a:gridCol w="497655"/>
                <a:gridCol w="571320"/>
                <a:gridCol w="640076"/>
                <a:gridCol w="713742"/>
                <a:gridCol w="628617"/>
              </a:tblGrid>
              <a:tr h="422275"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Model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Frequency Range(MHz)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Impedance</a:t>
                      </a:r>
                      <a:b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(Ω)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Return Loss</a:t>
                      </a:r>
                      <a:b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(dB)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Insertion Loss(dB)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Isolation Out Tap(dB)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Isolation Tap Tap(dB)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Error Tap Value(dB)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</a:tr>
              <a:tr h="196850">
                <a:tc rowSpan="5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CA-C181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8dB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5.75~870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≥15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≤3.2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≥22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≥20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±1.5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84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11dB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≤2.3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≥24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68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14dB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≤1.7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≥27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68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17dB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≤1.5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≥28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68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20dB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≤1.3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≥31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6850">
                <a:tc rowSpan="5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CA-C182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8dB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5.75~870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≥15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≤4.6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≥22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≥20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±1.5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11dB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≤3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≥24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68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14dB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≤2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≥26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68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17dB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≤1.3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≥31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68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20dB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≤1.3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≥31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8438">
                <a:tc rowSpan="4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CA-C184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11dB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5.75~870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≥15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≤4.6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≥22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≥20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±1.5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14dB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≤3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≥25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68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17dB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≤2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≥27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68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20dB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≤1.6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≥30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96850">
                <a:tc row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CA-C188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14dB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5.75~870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≥15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≤4.6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≥23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≥20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±1.5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17dB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≤3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≥26</a:t>
                      </a:r>
                    </a:p>
                  </a:txBody>
                  <a:tcPr marL="83951" marR="83951" marT="41976" marB="41976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394" name="Text Box 74"/>
          <p:cNvSpPr txBox="1">
            <a:spLocks noChangeArrowheads="1"/>
          </p:cNvSpPr>
          <p:nvPr/>
        </p:nvSpPr>
        <p:spPr bwMode="auto">
          <a:xfrm>
            <a:off x="616942" y="8713093"/>
            <a:ext cx="5735638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951" tIns="0" rIns="83951" bIns="41976">
            <a:spAutoFit/>
          </a:bodyPr>
          <a:lstStyle/>
          <a:p>
            <a:pPr marL="174625" indent="-174625" algn="l" defTabSz="839788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>
                <a:latin typeface="Arial Rounded MT Bold" pitchFamily="34" charset="0"/>
                <a:ea typeface="HY헤드라인M" pitchFamily="18" charset="-127"/>
              </a:rPr>
              <a:t>CA-D872, D873 : 53.6mm(W) x 18mm(H) x 37.5mm(D)</a:t>
            </a:r>
          </a:p>
          <a:p>
            <a:pPr marL="174625" indent="-174625" algn="l" defTabSz="839788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>
                <a:latin typeface="Arial Rounded MT Bold" pitchFamily="34" charset="0"/>
                <a:ea typeface="HY헤드라인M" pitchFamily="18" charset="-127"/>
              </a:rPr>
              <a:t>CA-D874, D875 : 76mm(W) x 18mm(H) x 37.5mm(D)</a:t>
            </a:r>
          </a:p>
          <a:p>
            <a:pPr marL="174625" indent="-174625" algn="l" defTabSz="839788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000">
                <a:latin typeface="Arial Rounded MT Bold" pitchFamily="34" charset="0"/>
                <a:ea typeface="HY헤드라인M" pitchFamily="18" charset="-127"/>
              </a:rPr>
              <a:t>CA-D876, D878 : 120..4mm(W) x 18mm(H) x 37.5mm(D)</a:t>
            </a:r>
          </a:p>
        </p:txBody>
      </p:sp>
      <p:pic>
        <p:nvPicPr>
          <p:cNvPr id="56396" name="Picture 76" descr="CA-1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6179" y="1472754"/>
            <a:ext cx="2427907" cy="1103982"/>
          </a:xfrm>
          <a:prstGeom prst="rect">
            <a:avLst/>
          </a:prstGeom>
          <a:noFill/>
        </p:spPr>
      </p:pic>
      <p:sp>
        <p:nvSpPr>
          <p:cNvPr id="11" name="제목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분기기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1124744" y="2834571"/>
            <a:ext cx="4824536" cy="246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180975" indent="-180975" algn="l">
              <a:buClr>
                <a:srgbClr val="C00000"/>
              </a:buClr>
              <a:buFont typeface="Wingdings" pitchFamily="2" charset="2"/>
              <a:buChar char="l"/>
            </a:pPr>
            <a:r>
              <a:rPr lang="ko-KR" altLang="en-US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모델명 </a:t>
            </a:r>
            <a:r>
              <a:rPr lang="en-US" altLang="ko-KR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: CA-C181, C182, C184, C188</a:t>
            </a:r>
            <a:endParaRPr lang="ko-KR" altLang="en-US" sz="10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08720" y="501005"/>
            <a:ext cx="4975225" cy="563563"/>
          </a:xfrm>
        </p:spPr>
        <p:txBody>
          <a:bodyPr/>
          <a:lstStyle/>
          <a:p>
            <a:r>
              <a:rPr lang="en-US" altLang="ko-KR" dirty="0"/>
              <a:t>Band Pass Filter</a:t>
            </a:r>
          </a:p>
        </p:txBody>
      </p:sp>
      <p:pic>
        <p:nvPicPr>
          <p:cNvPr id="36976" name="Picture 112" descr="기능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696" y="3703449"/>
            <a:ext cx="482600" cy="169863"/>
          </a:xfrm>
          <a:prstGeom prst="rect">
            <a:avLst/>
          </a:prstGeom>
          <a:noFill/>
        </p:spPr>
      </p:pic>
      <p:pic>
        <p:nvPicPr>
          <p:cNvPr id="36977" name="Picture 113" descr="사양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696" y="5553076"/>
            <a:ext cx="526460" cy="194246"/>
          </a:xfrm>
          <a:prstGeom prst="rect">
            <a:avLst/>
          </a:prstGeom>
          <a:noFill/>
        </p:spPr>
      </p:pic>
      <p:sp>
        <p:nvSpPr>
          <p:cNvPr id="36978" name="Rectangle 114"/>
          <p:cNvSpPr>
            <a:spLocks noChangeArrowheads="1"/>
          </p:cNvSpPr>
          <p:nvPr/>
        </p:nvSpPr>
        <p:spPr bwMode="auto">
          <a:xfrm>
            <a:off x="781050" y="4041587"/>
            <a:ext cx="5456238" cy="62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3951" tIns="41976" rIns="83951" bIns="41976">
            <a:spAutoFit/>
          </a:bodyPr>
          <a:lstStyle/>
          <a:p>
            <a:pPr marL="87313" indent="-87313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안테나로부터 수신된 다채널 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신호 중 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희망 채널 주파수만을 통과시키고 다른 채널의 주파수는 제거하여 주는 장비</a:t>
            </a:r>
          </a:p>
          <a:p>
            <a:pPr marL="87313" indent="-87313" algn="l" defTabSz="839788"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고품질의 부품을 사용함으로 </a:t>
            </a:r>
            <a:r>
              <a:rPr lang="ko-KR" altLang="en-US" sz="1000" dirty="0" err="1">
                <a:latin typeface="맑은 고딕" pitchFamily="50" charset="-127"/>
                <a:ea typeface="맑은 고딕" pitchFamily="50" charset="-127"/>
              </a:rPr>
              <a:t>대역외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 err="1">
                <a:latin typeface="맑은 고딕" pitchFamily="50" charset="-127"/>
                <a:ea typeface="맑은 고딕" pitchFamily="50" charset="-127"/>
              </a:rPr>
              <a:t>감쇄량이</a:t>
            </a:r>
            <a:r>
              <a:rPr lang="ko-KR" altLang="en-US" sz="1000" dirty="0">
                <a:latin typeface="맑은 고딕" pitchFamily="50" charset="-127"/>
                <a:ea typeface="맑은 고딕" pitchFamily="50" charset="-127"/>
              </a:rPr>
              <a:t> 큼</a:t>
            </a:r>
          </a:p>
        </p:txBody>
      </p:sp>
      <p:graphicFrame>
        <p:nvGraphicFramePr>
          <p:cNvPr id="37194" name="Group 330"/>
          <p:cNvGraphicFramePr>
            <a:graphicFrameLocks noGrp="1"/>
          </p:cNvGraphicFramePr>
          <p:nvPr/>
        </p:nvGraphicFramePr>
        <p:xfrm>
          <a:off x="764604" y="6046784"/>
          <a:ext cx="5616724" cy="1714530"/>
        </p:xfrm>
        <a:graphic>
          <a:graphicData uri="http://schemas.openxmlformats.org/drawingml/2006/table">
            <a:tbl>
              <a:tblPr/>
              <a:tblGrid>
                <a:gridCol w="1404181"/>
                <a:gridCol w="1620255"/>
                <a:gridCol w="1296144"/>
                <a:gridCol w="1296144"/>
              </a:tblGrid>
              <a:tr h="285755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ITEM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Frequency Range(MHz)</a:t>
                      </a: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Insertion Loss</a:t>
                      </a: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VSWR</a:t>
                      </a: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E1E4"/>
                    </a:solidFill>
                  </a:tcPr>
                </a:tc>
              </a:tr>
              <a:tr h="285755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BPF-FM</a:t>
                      </a: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88 ~ 108</a:t>
                      </a: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4dB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이하</a:t>
                      </a: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5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BPF-DMB</a:t>
                      </a: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174 ~ 216</a:t>
                      </a: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5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BPF-DIGITAL</a:t>
                      </a: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ON DEMAND</a:t>
                      </a: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5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Frequency Range</a:t>
                      </a: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지정된 주파수 대역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5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Impedance</a:t>
                      </a: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75 Ω</a:t>
                      </a: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3951" marR="83951" marT="41976" marB="4197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직사각형 10"/>
          <p:cNvSpPr/>
          <p:nvPr/>
        </p:nvSpPr>
        <p:spPr>
          <a:xfrm>
            <a:off x="1124744" y="2834571"/>
            <a:ext cx="4824536" cy="24622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180975" indent="-180975" algn="l">
              <a:buClr>
                <a:srgbClr val="C00000"/>
              </a:buClr>
              <a:buFont typeface="Wingdings" pitchFamily="2" charset="2"/>
              <a:buChar char="l"/>
            </a:pPr>
            <a:r>
              <a:rPr lang="ko-KR" altLang="en-US" sz="1000" b="1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규격명</a:t>
            </a:r>
            <a:r>
              <a:rPr lang="ko-KR" altLang="en-US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 </a:t>
            </a:r>
            <a:r>
              <a:rPr lang="en-US" altLang="ko-KR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: FM, DMB, </a:t>
            </a:r>
            <a:r>
              <a:rPr lang="ko-KR" altLang="en-US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디지털</a:t>
            </a:r>
            <a:r>
              <a:rPr lang="en-US" altLang="ko-KR" sz="10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HY헤드라인M" pitchFamily="18" charset="-127"/>
              </a:rPr>
              <a:t> </a:t>
            </a:r>
          </a:p>
        </p:txBody>
      </p:sp>
      <p:pic>
        <p:nvPicPr>
          <p:cNvPr id="12" name="그림 11" descr="BPF-DM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5962" y="1352600"/>
            <a:ext cx="1512168" cy="610916"/>
          </a:xfrm>
          <a:prstGeom prst="rect">
            <a:avLst/>
          </a:prstGeom>
        </p:spPr>
      </p:pic>
      <p:pic>
        <p:nvPicPr>
          <p:cNvPr id="13" name="그림 12" descr="BPF-F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00808" y="2100555"/>
            <a:ext cx="1512168" cy="523210"/>
          </a:xfrm>
          <a:prstGeom prst="rect">
            <a:avLst/>
          </a:prstGeom>
        </p:spPr>
      </p:pic>
      <p:pic>
        <p:nvPicPr>
          <p:cNvPr id="14" name="그림 13" descr="BPF-디지털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5024" y="2076692"/>
            <a:ext cx="1512168" cy="56252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35882" y="2542828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[BPF-FM]</a:t>
            </a:r>
            <a:endParaRPr lang="ko-KR" altLang="en-US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33056" y="2542828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[BPF-</a:t>
            </a:r>
            <a:r>
              <a:rPr lang="ko-KR" altLang="en-US" sz="1000" dirty="0" smtClean="0">
                <a:latin typeface="맑은 고딕" pitchFamily="50" charset="-127"/>
                <a:ea typeface="맑은 고딕" pitchFamily="50" charset="-127"/>
              </a:rPr>
              <a:t>디지털</a:t>
            </a:r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]</a:t>
            </a:r>
            <a:endParaRPr lang="ko-KR" altLang="en-US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5419" y="1866181"/>
            <a:ext cx="10081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latin typeface="맑은 고딕" pitchFamily="50" charset="-127"/>
                <a:ea typeface="맑은 고딕" pitchFamily="50" charset="-127"/>
              </a:rPr>
              <a:t>[BPF-DMB]</a:t>
            </a:r>
            <a:endParaRPr lang="ko-KR" altLang="en-US" sz="100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7667656"/>
      </p:ext>
    </p:extLst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 cap="flat" cmpd="sng" algn="ctr">
          <a:noFill/>
          <a:prstDash val="solid"/>
          <a:round/>
          <a:headEnd w="med" len="med"/>
          <a:tailEnd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42988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FontTx/>
          <a:buNone/>
          <a:defRPr kumimoji="1" lang="ko-KR" altLang="en-US" sz="2100" b="0" i="0" u="none" strike="noStrike" cap="none" normalizeH="0" baseline="0" smtClean="0">
            <a:solidFill>
              <a:schemeClr val="tx1"/>
            </a:solidFill>
            <a:effectLst/>
            <a:latin typeface="굴림"/>
            <a:ea typeface="굴림"/>
          </a:defRPr>
        </a:defPPr>
      </a:lstStyle>
    </a:spDef>
    <a:lnDef>
      <a:spPr>
        <a:noFill/>
        <a:ln w="9525" cap="flat" cmpd="sng" algn="ctr">
          <a:noFill/>
          <a:prstDash val="solid"/>
          <a:round/>
          <a:headEnd w="med" len="med"/>
          <a:tailEnd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42988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FontTx/>
          <a:buNone/>
          <a:defRPr kumimoji="1" lang="ko-KR" altLang="en-US" sz="2100" b="0" i="0" u="none" strike="noStrike" cap="none" normalizeH="0" baseline="0" smtClean="0">
            <a:solidFill>
              <a:schemeClr val="tx1"/>
            </a:solidFill>
            <a:effectLst/>
            <a:latin typeface="굴림"/>
            <a:ea typeface="굴림"/>
          </a:defRPr>
        </a:defPPr>
      </a:lstStyle>
    </a:lnDef>
    <a:txDef>
      <a:spPr/>
      <a:bodyPr/>
      <a:lstStyle/>
    </a:txDef>
  </a:objectDefaul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동양텔레콤</ep:Company>
  <ep:Words>4835</ep:Words>
  <ep:PresentationFormat>A4 용지(210x297mm)</ep:PresentationFormat>
  <ep:Paragraphs>314</ep:Paragraphs>
  <ep:Slides>44</ep:Slides>
  <ep:Notes>5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44</vt:i4>
      </vt:variant>
    </vt:vector>
  </ep:HeadingPairs>
  <ep:TitlesOfParts>
    <vt:vector size="45" baseType="lpstr">
      <vt:lpstr>기본 디자인</vt:lpstr>
      <vt:lpstr>TV 자재승인 요청서</vt:lpstr>
      <vt:lpstr>슬라이드 2</vt:lpstr>
      <vt:lpstr>디지털 안테나</vt:lpstr>
      <vt:lpstr>FM 안테나</vt:lpstr>
      <vt:lpstr>DMB 안테나</vt:lpstr>
      <vt:lpstr>구내전송증폭기</vt:lpstr>
      <vt:lpstr>분배기</vt:lpstr>
      <vt:lpstr>분기기</vt:lpstr>
      <vt:lpstr>Band Pass Filter</vt:lpstr>
      <vt:lpstr>Satellite Surge Protector</vt:lpstr>
      <vt:lpstr>위성 Antenna</vt:lpstr>
      <vt:lpstr>위성 Converter</vt:lpstr>
      <vt:lpstr>위성 Amplifier</vt:lpstr>
      <vt:lpstr>디지털 위성 수신기 (KS, CS)</vt:lpstr>
      <vt:lpstr>광대역 분배기</vt:lpstr>
      <vt:lpstr>광대역 분기기</vt:lpstr>
      <vt:lpstr>광대역 증폭기</vt:lpstr>
      <vt:lpstr>광대역 혼합기</vt:lpstr>
      <vt:lpstr>DMB 중형분배기</vt:lpstr>
      <vt:lpstr>FM-TDMB Repeater</vt:lpstr>
      <vt:lpstr>FM-TDMB 전력삽입기</vt:lpstr>
      <vt:lpstr>TDMB Processor</vt:lpstr>
      <vt:lpstr>FM Processor</vt:lpstr>
      <vt:lpstr>Combiner</vt:lpstr>
      <vt:lpstr>Divider</vt:lpstr>
      <vt:lpstr>Power Supply</vt:lpstr>
      <vt:lpstr>Head Amplifier</vt:lpstr>
      <vt:lpstr>Power Distributor</vt:lpstr>
      <vt:lpstr>HD Character Generator</vt:lpstr>
      <vt:lpstr>System Rack</vt:lpstr>
      <vt:lpstr>UHD SIGNAL PROCESSOR</vt:lpstr>
      <vt:lpstr>8VSB RE Modulator</vt:lpstr>
      <vt:lpstr>20인치 모니터 TV</vt:lpstr>
      <vt:lpstr>광 증폭기(EDFA)</vt:lpstr>
      <vt:lpstr>SMATV용 비디오 광 수신기</vt:lpstr>
      <vt:lpstr>SMATV용 비디오 광 송신기</vt:lpstr>
      <vt:lpstr>SNMP (PSIP) Server</vt:lpstr>
      <vt:lpstr>미니형간선분기증폭기</vt:lpstr>
      <vt:lpstr>System Rack</vt:lpstr>
      <vt:lpstr>Diplex Filter</vt:lpstr>
      <vt:lpstr>HD ENCODER &amp; 8VSB MODULATOR</vt:lpstr>
      <vt:lpstr>SD ENCODER &amp; 8VSB MODULATOR</vt:lpstr>
      <vt:lpstr>문자자막기</vt:lpstr>
      <vt:lpstr>슬라이드 44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2005-12-05T02:37:20.000</dcterms:created>
  <dc:creator>정승인</dc:creator>
  <cp:lastModifiedBy>user</cp:lastModifiedBy>
  <dcterms:modified xsi:type="dcterms:W3CDTF">2024-10-28T08:02:43.834</dcterms:modified>
  <cp:revision>487</cp:revision>
  <dc:subject>자재승인원</dc:subject>
  <dc:title>자재승인원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